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12192000" cy="6858000"/>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272" y="-1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0" i="0">
                <a:solidFill>
                  <a:srgbClr val="2E2224"/>
                </a:solidFill>
                <a:latin typeface="MS PGothic"/>
                <a:cs typeface="MS PGothic"/>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rgbClr val="2E2224"/>
                </a:solidFill>
                <a:latin typeface="MS Gothic"/>
                <a:cs typeface="MS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24/04/19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2224"/>
                </a:solidFill>
                <a:latin typeface="MS PGothic"/>
                <a:cs typeface="MS PGothic"/>
              </a:defRPr>
            </a:lvl1pPr>
          </a:lstStyle>
          <a:p>
            <a:endParaRPr/>
          </a:p>
        </p:txBody>
      </p:sp>
      <p:sp>
        <p:nvSpPr>
          <p:cNvPr id="3" name="Holder 3"/>
          <p:cNvSpPr>
            <a:spLocks noGrp="1"/>
          </p:cNvSpPr>
          <p:nvPr>
            <p:ph type="body" idx="1"/>
          </p:nvPr>
        </p:nvSpPr>
        <p:spPr/>
        <p:txBody>
          <a:bodyPr lIns="0" tIns="0" rIns="0" bIns="0"/>
          <a:lstStyle>
            <a:lvl1pPr>
              <a:defRPr sz="2000" b="0" i="0">
                <a:solidFill>
                  <a:srgbClr val="2E2224"/>
                </a:solidFill>
                <a:latin typeface="MS Gothic"/>
                <a:cs typeface="MS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24/04/19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2224"/>
                </a:solidFill>
                <a:latin typeface="MS PGothic"/>
                <a:cs typeface="MS P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24/04/19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2224"/>
                </a:solidFill>
                <a:latin typeface="MS PGothic"/>
                <a:cs typeface="MS P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24/04/19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
            <a:ext cx="12190614" cy="6857998"/>
          </a:xfrm>
          <a:prstGeom prst="rect">
            <a:avLst/>
          </a:prstGeom>
        </p:spPr>
      </p:pic>
      <p:pic>
        <p:nvPicPr>
          <p:cNvPr id="17" name="bg object 17"/>
          <p:cNvPicPr/>
          <p:nvPr/>
        </p:nvPicPr>
        <p:blipFill>
          <a:blip r:embed="rId3" cstate="print"/>
          <a:stretch>
            <a:fillRect/>
          </a:stretch>
        </p:blipFill>
        <p:spPr>
          <a:xfrm>
            <a:off x="7319511" y="12699"/>
            <a:ext cx="4519387" cy="6845300"/>
          </a:xfrm>
          <a:prstGeom prst="rect">
            <a:avLst/>
          </a:prstGeom>
        </p:spPr>
      </p:pic>
      <p:sp>
        <p:nvSpPr>
          <p:cNvPr id="18" name="bg object 18"/>
          <p:cNvSpPr/>
          <p:nvPr/>
        </p:nvSpPr>
        <p:spPr>
          <a:xfrm>
            <a:off x="8458201" y="1039367"/>
            <a:ext cx="3503929" cy="546100"/>
          </a:xfrm>
          <a:custGeom>
            <a:avLst/>
            <a:gdLst/>
            <a:ahLst/>
            <a:cxnLst/>
            <a:rect l="l" t="t" r="r" b="b"/>
            <a:pathLst>
              <a:path w="3503929" h="546100">
                <a:moveTo>
                  <a:pt x="3503674" y="0"/>
                </a:moveTo>
                <a:lnTo>
                  <a:pt x="0" y="0"/>
                </a:lnTo>
                <a:lnTo>
                  <a:pt x="0" y="545590"/>
                </a:lnTo>
                <a:lnTo>
                  <a:pt x="3503674" y="545590"/>
                </a:lnTo>
                <a:lnTo>
                  <a:pt x="3503674" y="0"/>
                </a:lnTo>
                <a:close/>
              </a:path>
            </a:pathLst>
          </a:custGeom>
          <a:solidFill>
            <a:srgbClr val="00235E"/>
          </a:solidFill>
        </p:spPr>
        <p:txBody>
          <a:bodyPr wrap="square" lIns="0" tIns="0" rIns="0" bIns="0" rtlCol="0"/>
          <a:lstStyle/>
          <a:p>
            <a:endParaRPr/>
          </a:p>
        </p:txBody>
      </p:sp>
      <p:sp>
        <p:nvSpPr>
          <p:cNvPr id="19" name="bg object 19"/>
          <p:cNvSpPr/>
          <p:nvPr/>
        </p:nvSpPr>
        <p:spPr>
          <a:xfrm>
            <a:off x="8458201" y="1039368"/>
            <a:ext cx="3503929" cy="546100"/>
          </a:xfrm>
          <a:custGeom>
            <a:avLst/>
            <a:gdLst/>
            <a:ahLst/>
            <a:cxnLst/>
            <a:rect l="l" t="t" r="r" b="b"/>
            <a:pathLst>
              <a:path w="3503929" h="546100">
                <a:moveTo>
                  <a:pt x="0" y="545590"/>
                </a:moveTo>
                <a:lnTo>
                  <a:pt x="3503675" y="545590"/>
                </a:lnTo>
                <a:lnTo>
                  <a:pt x="3503675" y="0"/>
                </a:lnTo>
                <a:lnTo>
                  <a:pt x="0" y="0"/>
                </a:lnTo>
                <a:lnTo>
                  <a:pt x="0" y="545590"/>
                </a:lnTo>
                <a:close/>
              </a:path>
            </a:pathLst>
          </a:custGeom>
          <a:ln w="12699">
            <a:solidFill>
              <a:srgbClr val="000424"/>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24/04/19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
            <a:ext cx="12190614" cy="6857998"/>
          </a:xfrm>
          <a:prstGeom prst="rect">
            <a:avLst/>
          </a:prstGeom>
        </p:spPr>
      </p:pic>
      <p:pic>
        <p:nvPicPr>
          <p:cNvPr id="17" name="bg object 17"/>
          <p:cNvPicPr/>
          <p:nvPr/>
        </p:nvPicPr>
        <p:blipFill>
          <a:blip r:embed="rId8" cstate="print"/>
          <a:stretch>
            <a:fillRect/>
          </a:stretch>
        </p:blipFill>
        <p:spPr>
          <a:xfrm>
            <a:off x="7319511" y="12699"/>
            <a:ext cx="4519387" cy="6845300"/>
          </a:xfrm>
          <a:prstGeom prst="rect">
            <a:avLst/>
          </a:prstGeom>
        </p:spPr>
      </p:pic>
      <p:sp>
        <p:nvSpPr>
          <p:cNvPr id="2" name="Holder 2"/>
          <p:cNvSpPr>
            <a:spLocks noGrp="1"/>
          </p:cNvSpPr>
          <p:nvPr>
            <p:ph type="title"/>
          </p:nvPr>
        </p:nvSpPr>
        <p:spPr>
          <a:xfrm>
            <a:off x="7586727" y="1600277"/>
            <a:ext cx="3552825" cy="871219"/>
          </a:xfrm>
          <a:prstGeom prst="rect">
            <a:avLst/>
          </a:prstGeom>
        </p:spPr>
        <p:txBody>
          <a:bodyPr wrap="square" lIns="0" tIns="0" rIns="0" bIns="0">
            <a:spAutoFit/>
          </a:bodyPr>
          <a:lstStyle>
            <a:lvl1pPr>
              <a:defRPr sz="2800" b="0" i="0">
                <a:solidFill>
                  <a:srgbClr val="2E2224"/>
                </a:solidFill>
                <a:latin typeface="MS PGothic"/>
                <a:cs typeface="MS PGothic"/>
              </a:defRPr>
            </a:lvl1pPr>
          </a:lstStyle>
          <a:p>
            <a:endParaRPr/>
          </a:p>
        </p:txBody>
      </p:sp>
      <p:sp>
        <p:nvSpPr>
          <p:cNvPr id="3" name="Holder 3"/>
          <p:cNvSpPr>
            <a:spLocks noGrp="1"/>
          </p:cNvSpPr>
          <p:nvPr>
            <p:ph type="body" idx="1"/>
          </p:nvPr>
        </p:nvSpPr>
        <p:spPr>
          <a:xfrm>
            <a:off x="381000" y="2164158"/>
            <a:ext cx="7772400" cy="3073400"/>
          </a:xfrm>
          <a:prstGeom prst="rect">
            <a:avLst/>
          </a:prstGeom>
        </p:spPr>
        <p:txBody>
          <a:bodyPr wrap="square" lIns="0" tIns="0" rIns="0" bIns="0">
            <a:spAutoFit/>
          </a:bodyPr>
          <a:lstStyle>
            <a:lvl1pPr>
              <a:defRPr sz="2000" b="0" i="0">
                <a:solidFill>
                  <a:srgbClr val="2E2224"/>
                </a:solidFill>
                <a:latin typeface="MS Gothic"/>
                <a:cs typeface="MS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24/04/19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nca.info/" TargetMode="Externa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12190730" cy="6858000"/>
            <a:chOff x="0" y="1"/>
            <a:chExt cx="12190730" cy="6858000"/>
          </a:xfrm>
        </p:grpSpPr>
        <p:pic>
          <p:nvPicPr>
            <p:cNvPr id="3" name="object 3"/>
            <p:cNvPicPr/>
            <p:nvPr/>
          </p:nvPicPr>
          <p:blipFill>
            <a:blip r:embed="rId2" cstate="print"/>
            <a:stretch>
              <a:fillRect/>
            </a:stretch>
          </p:blipFill>
          <p:spPr>
            <a:xfrm>
              <a:off x="0" y="1"/>
              <a:ext cx="12190614" cy="6857998"/>
            </a:xfrm>
            <a:prstGeom prst="rect">
              <a:avLst/>
            </a:prstGeom>
          </p:spPr>
        </p:pic>
        <p:sp>
          <p:nvSpPr>
            <p:cNvPr id="4" name="object 4"/>
            <p:cNvSpPr/>
            <p:nvPr/>
          </p:nvSpPr>
          <p:spPr>
            <a:xfrm>
              <a:off x="0" y="127640"/>
              <a:ext cx="10622280" cy="5402580"/>
            </a:xfrm>
            <a:custGeom>
              <a:avLst/>
              <a:gdLst/>
              <a:ahLst/>
              <a:cxnLst/>
              <a:rect l="l" t="t" r="r" b="b"/>
              <a:pathLst>
                <a:path w="10622280" h="5402580">
                  <a:moveTo>
                    <a:pt x="10622153" y="0"/>
                  </a:moveTo>
                  <a:lnTo>
                    <a:pt x="0" y="0"/>
                  </a:lnTo>
                  <a:lnTo>
                    <a:pt x="0" y="5402487"/>
                  </a:lnTo>
                  <a:lnTo>
                    <a:pt x="10622153" y="0"/>
                  </a:lnTo>
                  <a:close/>
                </a:path>
              </a:pathLst>
            </a:custGeom>
            <a:solidFill>
              <a:srgbClr val="F4F4F4"/>
            </a:solidFill>
          </p:spPr>
          <p:txBody>
            <a:bodyPr wrap="square" lIns="0" tIns="0" rIns="0" bIns="0" rtlCol="0"/>
            <a:lstStyle/>
            <a:p>
              <a:endParaRPr/>
            </a:p>
          </p:txBody>
        </p:sp>
      </p:grpSp>
      <p:sp>
        <p:nvSpPr>
          <p:cNvPr id="5" name="object 5"/>
          <p:cNvSpPr/>
          <p:nvPr/>
        </p:nvSpPr>
        <p:spPr>
          <a:xfrm>
            <a:off x="0" y="2926590"/>
            <a:ext cx="2602865" cy="3313429"/>
          </a:xfrm>
          <a:custGeom>
            <a:avLst/>
            <a:gdLst/>
            <a:ahLst/>
            <a:cxnLst/>
            <a:rect l="l" t="t" r="r" b="b"/>
            <a:pathLst>
              <a:path w="2602865" h="3313429">
                <a:moveTo>
                  <a:pt x="2602484" y="0"/>
                </a:moveTo>
                <a:lnTo>
                  <a:pt x="0" y="1346428"/>
                </a:lnTo>
                <a:lnTo>
                  <a:pt x="0" y="3313263"/>
                </a:lnTo>
                <a:lnTo>
                  <a:pt x="2579497" y="1978914"/>
                </a:lnTo>
                <a:lnTo>
                  <a:pt x="2602484" y="0"/>
                </a:lnTo>
                <a:close/>
              </a:path>
            </a:pathLst>
          </a:custGeom>
          <a:solidFill>
            <a:srgbClr val="E6D5C4"/>
          </a:solidFill>
        </p:spPr>
        <p:txBody>
          <a:bodyPr wrap="square" lIns="0" tIns="0" rIns="0" bIns="0" rtlCol="0"/>
          <a:lstStyle/>
          <a:p>
            <a:endParaRPr/>
          </a:p>
        </p:txBody>
      </p:sp>
      <p:sp>
        <p:nvSpPr>
          <p:cNvPr id="6" name="object 6"/>
          <p:cNvSpPr/>
          <p:nvPr/>
        </p:nvSpPr>
        <p:spPr>
          <a:xfrm>
            <a:off x="0" y="1138051"/>
            <a:ext cx="1782445" cy="906144"/>
          </a:xfrm>
          <a:custGeom>
            <a:avLst/>
            <a:gdLst/>
            <a:ahLst/>
            <a:cxnLst/>
            <a:rect l="l" t="t" r="r" b="b"/>
            <a:pathLst>
              <a:path w="1782445" h="906144">
                <a:moveTo>
                  <a:pt x="0" y="905926"/>
                </a:moveTo>
                <a:lnTo>
                  <a:pt x="1782063" y="0"/>
                </a:lnTo>
              </a:path>
            </a:pathLst>
          </a:custGeom>
          <a:ln w="6348">
            <a:solidFill>
              <a:srgbClr val="B5B5B5"/>
            </a:solidFill>
          </a:ln>
        </p:spPr>
        <p:txBody>
          <a:bodyPr wrap="square" lIns="0" tIns="0" rIns="0" bIns="0" rtlCol="0"/>
          <a:lstStyle/>
          <a:p>
            <a:endParaRPr/>
          </a:p>
        </p:txBody>
      </p:sp>
      <p:sp>
        <p:nvSpPr>
          <p:cNvPr id="7" name="object 7"/>
          <p:cNvSpPr/>
          <p:nvPr/>
        </p:nvSpPr>
        <p:spPr>
          <a:xfrm>
            <a:off x="9000616" y="4051939"/>
            <a:ext cx="3187700" cy="1689100"/>
          </a:xfrm>
          <a:custGeom>
            <a:avLst/>
            <a:gdLst/>
            <a:ahLst/>
            <a:cxnLst/>
            <a:rect l="l" t="t" r="r" b="b"/>
            <a:pathLst>
              <a:path w="3187700" h="1689100">
                <a:moveTo>
                  <a:pt x="0" y="1689099"/>
                </a:moveTo>
                <a:lnTo>
                  <a:pt x="3187699" y="0"/>
                </a:lnTo>
              </a:path>
            </a:pathLst>
          </a:custGeom>
          <a:ln w="6349">
            <a:solidFill>
              <a:srgbClr val="EFBD00"/>
            </a:solidFill>
          </a:ln>
        </p:spPr>
        <p:txBody>
          <a:bodyPr wrap="square" lIns="0" tIns="0" rIns="0" bIns="0" rtlCol="0"/>
          <a:lstStyle/>
          <a:p>
            <a:endParaRPr/>
          </a:p>
        </p:txBody>
      </p:sp>
      <p:sp>
        <p:nvSpPr>
          <p:cNvPr id="8" name="object 8"/>
          <p:cNvSpPr/>
          <p:nvPr/>
        </p:nvSpPr>
        <p:spPr>
          <a:xfrm>
            <a:off x="0" y="536071"/>
            <a:ext cx="6592570" cy="3401695"/>
          </a:xfrm>
          <a:custGeom>
            <a:avLst/>
            <a:gdLst/>
            <a:ahLst/>
            <a:cxnLst/>
            <a:rect l="l" t="t" r="r" b="b"/>
            <a:pathLst>
              <a:path w="6592570" h="3401695">
                <a:moveTo>
                  <a:pt x="0" y="3401451"/>
                </a:moveTo>
                <a:lnTo>
                  <a:pt x="6592188" y="0"/>
                </a:lnTo>
              </a:path>
            </a:pathLst>
          </a:custGeom>
          <a:ln w="6349">
            <a:solidFill>
              <a:srgbClr val="B5B5B5"/>
            </a:solidFill>
          </a:ln>
        </p:spPr>
        <p:txBody>
          <a:bodyPr wrap="square" lIns="0" tIns="0" rIns="0" bIns="0" rtlCol="0"/>
          <a:lstStyle/>
          <a:p>
            <a:endParaRPr/>
          </a:p>
        </p:txBody>
      </p:sp>
      <p:sp>
        <p:nvSpPr>
          <p:cNvPr id="9" name="object 9"/>
          <p:cNvSpPr/>
          <p:nvPr/>
        </p:nvSpPr>
        <p:spPr>
          <a:xfrm>
            <a:off x="0" y="5394582"/>
            <a:ext cx="1898650" cy="989965"/>
          </a:xfrm>
          <a:custGeom>
            <a:avLst/>
            <a:gdLst/>
            <a:ahLst/>
            <a:cxnLst/>
            <a:rect l="l" t="t" r="r" b="b"/>
            <a:pathLst>
              <a:path w="1898650" h="989964">
                <a:moveTo>
                  <a:pt x="0" y="989858"/>
                </a:moveTo>
                <a:lnTo>
                  <a:pt x="1898268" y="0"/>
                </a:lnTo>
              </a:path>
            </a:pathLst>
          </a:custGeom>
          <a:ln w="6349">
            <a:solidFill>
              <a:srgbClr val="00235E"/>
            </a:solidFill>
          </a:ln>
        </p:spPr>
        <p:txBody>
          <a:bodyPr wrap="square" lIns="0" tIns="0" rIns="0" bIns="0" rtlCol="0"/>
          <a:lstStyle/>
          <a:p>
            <a:endParaRPr/>
          </a:p>
        </p:txBody>
      </p:sp>
      <p:sp>
        <p:nvSpPr>
          <p:cNvPr id="10" name="object 10"/>
          <p:cNvSpPr/>
          <p:nvPr/>
        </p:nvSpPr>
        <p:spPr>
          <a:xfrm>
            <a:off x="0" y="3217421"/>
            <a:ext cx="1162050" cy="867410"/>
          </a:xfrm>
          <a:custGeom>
            <a:avLst/>
            <a:gdLst/>
            <a:ahLst/>
            <a:cxnLst/>
            <a:rect l="l" t="t" r="r" b="b"/>
            <a:pathLst>
              <a:path w="1162050" h="867410">
                <a:moveTo>
                  <a:pt x="1161426" y="0"/>
                </a:moveTo>
                <a:lnTo>
                  <a:pt x="0" y="600885"/>
                </a:lnTo>
                <a:lnTo>
                  <a:pt x="0" y="867241"/>
                </a:lnTo>
                <a:lnTo>
                  <a:pt x="1158302" y="267968"/>
                </a:lnTo>
                <a:lnTo>
                  <a:pt x="1161426" y="0"/>
                </a:lnTo>
                <a:close/>
              </a:path>
            </a:pathLst>
          </a:custGeom>
          <a:solidFill>
            <a:srgbClr val="B5B5B5"/>
          </a:solidFill>
        </p:spPr>
        <p:txBody>
          <a:bodyPr wrap="square" lIns="0" tIns="0" rIns="0" bIns="0" rtlCol="0"/>
          <a:lstStyle/>
          <a:p>
            <a:endParaRPr/>
          </a:p>
        </p:txBody>
      </p:sp>
      <p:grpSp>
        <p:nvGrpSpPr>
          <p:cNvPr id="11" name="object 11"/>
          <p:cNvGrpSpPr/>
          <p:nvPr/>
        </p:nvGrpSpPr>
        <p:grpSpPr>
          <a:xfrm>
            <a:off x="3614799" y="479682"/>
            <a:ext cx="8499475" cy="6377940"/>
            <a:chOff x="3614799" y="479682"/>
            <a:chExt cx="8499475" cy="6377940"/>
          </a:xfrm>
        </p:grpSpPr>
        <p:pic>
          <p:nvPicPr>
            <p:cNvPr id="12" name="object 12"/>
            <p:cNvPicPr/>
            <p:nvPr/>
          </p:nvPicPr>
          <p:blipFill>
            <a:blip r:embed="rId3" cstate="print"/>
            <a:stretch>
              <a:fillRect/>
            </a:stretch>
          </p:blipFill>
          <p:spPr>
            <a:xfrm>
              <a:off x="4667883" y="2101218"/>
              <a:ext cx="7446262" cy="4756403"/>
            </a:xfrm>
            <a:prstGeom prst="rect">
              <a:avLst/>
            </a:prstGeom>
          </p:spPr>
        </p:pic>
        <p:sp>
          <p:nvSpPr>
            <p:cNvPr id="13" name="object 13"/>
            <p:cNvSpPr/>
            <p:nvPr/>
          </p:nvSpPr>
          <p:spPr>
            <a:xfrm>
              <a:off x="3614799" y="479682"/>
              <a:ext cx="4517390" cy="2080260"/>
            </a:xfrm>
            <a:custGeom>
              <a:avLst/>
              <a:gdLst/>
              <a:ahLst/>
              <a:cxnLst/>
              <a:rect l="l" t="t" r="r" b="b"/>
              <a:pathLst>
                <a:path w="4517390" h="2080260">
                  <a:moveTo>
                    <a:pt x="3997071" y="0"/>
                  </a:moveTo>
                  <a:lnTo>
                    <a:pt x="520064" y="0"/>
                  </a:lnTo>
                  <a:lnTo>
                    <a:pt x="0" y="1040128"/>
                  </a:lnTo>
                  <a:lnTo>
                    <a:pt x="520064" y="2080258"/>
                  </a:lnTo>
                  <a:lnTo>
                    <a:pt x="3997071" y="2080258"/>
                  </a:lnTo>
                  <a:lnTo>
                    <a:pt x="4517134" y="1040128"/>
                  </a:lnTo>
                  <a:lnTo>
                    <a:pt x="3997071" y="0"/>
                  </a:lnTo>
                  <a:close/>
                </a:path>
              </a:pathLst>
            </a:custGeom>
            <a:solidFill>
              <a:srgbClr val="FFFFFF"/>
            </a:solidFill>
          </p:spPr>
          <p:txBody>
            <a:bodyPr wrap="square" lIns="0" tIns="0" rIns="0" bIns="0" rtlCol="0"/>
            <a:lstStyle/>
            <a:p>
              <a:endParaRPr/>
            </a:p>
          </p:txBody>
        </p:sp>
      </p:grpSp>
      <p:sp>
        <p:nvSpPr>
          <p:cNvPr id="14" name="object 14"/>
          <p:cNvSpPr txBox="1">
            <a:spLocks noGrp="1"/>
          </p:cNvSpPr>
          <p:nvPr>
            <p:ph type="title"/>
          </p:nvPr>
        </p:nvSpPr>
        <p:spPr>
          <a:xfrm>
            <a:off x="4247196" y="990601"/>
            <a:ext cx="3271520" cy="995680"/>
          </a:xfrm>
          <a:prstGeom prst="rect">
            <a:avLst/>
          </a:prstGeom>
        </p:spPr>
        <p:txBody>
          <a:bodyPr vert="horz" wrap="square" lIns="0" tIns="30480" rIns="0" bIns="0" rtlCol="0">
            <a:spAutoFit/>
          </a:bodyPr>
          <a:lstStyle/>
          <a:p>
            <a:pPr marL="271145" marR="5080" indent="-258445">
              <a:lnSpc>
                <a:spcPts val="3800"/>
              </a:lnSpc>
              <a:spcBef>
                <a:spcPts val="240"/>
              </a:spcBef>
            </a:pPr>
            <a:r>
              <a:rPr sz="3200" spc="-20" dirty="0">
                <a:solidFill>
                  <a:srgbClr val="837938"/>
                </a:solidFill>
                <a:latin typeface="SimSun"/>
                <a:cs typeface="SimSun"/>
              </a:rPr>
              <a:t>低電位還元美容法</a:t>
            </a:r>
            <a:r>
              <a:rPr sz="3200" spc="-10" dirty="0">
                <a:solidFill>
                  <a:srgbClr val="837938"/>
                </a:solidFill>
                <a:latin typeface="SimSun"/>
                <a:cs typeface="SimSun"/>
              </a:rPr>
              <a:t>コスメ</a:t>
            </a:r>
            <a:r>
              <a:rPr sz="3200" spc="715" dirty="0">
                <a:solidFill>
                  <a:srgbClr val="958A48"/>
                </a:solidFill>
                <a:latin typeface="SimSun"/>
                <a:cs typeface="SimSun"/>
              </a:rPr>
              <a:t>&amp;</a:t>
            </a:r>
            <a:r>
              <a:rPr sz="3200" spc="-25" dirty="0">
                <a:solidFill>
                  <a:srgbClr val="837938"/>
                </a:solidFill>
                <a:latin typeface="SimSun"/>
                <a:cs typeface="SimSun"/>
              </a:rPr>
              <a:t>エステ</a:t>
            </a:r>
            <a:endParaRPr sz="3200">
              <a:latin typeface="SimSun"/>
              <a:cs typeface="SimSun"/>
            </a:endParaRPr>
          </a:p>
        </p:txBody>
      </p:sp>
      <p:grpSp>
        <p:nvGrpSpPr>
          <p:cNvPr id="15" name="object 15"/>
          <p:cNvGrpSpPr/>
          <p:nvPr/>
        </p:nvGrpSpPr>
        <p:grpSpPr>
          <a:xfrm>
            <a:off x="77722" y="106679"/>
            <a:ext cx="3048000" cy="4114800"/>
            <a:chOff x="77722" y="106679"/>
            <a:chExt cx="3048000" cy="4114800"/>
          </a:xfrm>
        </p:grpSpPr>
        <p:pic>
          <p:nvPicPr>
            <p:cNvPr id="16" name="object 16"/>
            <p:cNvPicPr/>
            <p:nvPr/>
          </p:nvPicPr>
          <p:blipFill>
            <a:blip r:embed="rId4" cstate="print"/>
            <a:stretch>
              <a:fillRect/>
            </a:stretch>
          </p:blipFill>
          <p:spPr>
            <a:xfrm>
              <a:off x="77722" y="106679"/>
              <a:ext cx="3047999" cy="4114798"/>
            </a:xfrm>
            <a:prstGeom prst="rect">
              <a:avLst/>
            </a:prstGeom>
          </p:spPr>
        </p:pic>
        <p:sp>
          <p:nvSpPr>
            <p:cNvPr id="17" name="object 17"/>
            <p:cNvSpPr/>
            <p:nvPr/>
          </p:nvSpPr>
          <p:spPr>
            <a:xfrm>
              <a:off x="225551" y="2790446"/>
              <a:ext cx="2752725" cy="246379"/>
            </a:xfrm>
            <a:custGeom>
              <a:avLst/>
              <a:gdLst/>
              <a:ahLst/>
              <a:cxnLst/>
              <a:rect l="l" t="t" r="r" b="b"/>
              <a:pathLst>
                <a:path w="2752725" h="246380">
                  <a:moveTo>
                    <a:pt x="2752725" y="0"/>
                  </a:moveTo>
                  <a:lnTo>
                    <a:pt x="0" y="0"/>
                  </a:lnTo>
                  <a:lnTo>
                    <a:pt x="0" y="246221"/>
                  </a:lnTo>
                  <a:lnTo>
                    <a:pt x="2752725" y="246221"/>
                  </a:lnTo>
                  <a:lnTo>
                    <a:pt x="2752725"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346075" y="2736395"/>
            <a:ext cx="2514600" cy="1392555"/>
          </a:xfrm>
          <a:prstGeom prst="rect">
            <a:avLst/>
          </a:prstGeom>
        </p:spPr>
        <p:txBody>
          <a:bodyPr vert="horz" wrap="square" lIns="0" tIns="53975" rIns="0" bIns="0" rtlCol="0">
            <a:spAutoFit/>
          </a:bodyPr>
          <a:lstStyle/>
          <a:p>
            <a:pPr marL="361950">
              <a:lnSpc>
                <a:spcPct val="100000"/>
              </a:lnSpc>
              <a:spcBef>
                <a:spcPts val="425"/>
              </a:spcBef>
            </a:pPr>
            <a:r>
              <a:rPr sz="1600" spc="265" dirty="0">
                <a:solidFill>
                  <a:srgbClr val="D0C792"/>
                </a:solidFill>
                <a:latin typeface="SimSun"/>
                <a:cs typeface="SimSun"/>
              </a:rPr>
              <a:t>LIGAMENT</a:t>
            </a:r>
            <a:r>
              <a:rPr sz="1400" spc="-10" dirty="0">
                <a:solidFill>
                  <a:srgbClr val="D9D0A3"/>
                </a:solidFill>
                <a:latin typeface="SimSun"/>
                <a:cs typeface="SimSun"/>
              </a:rPr>
              <a:t>還元美容法</a:t>
            </a:r>
            <a:endParaRPr sz="1400">
              <a:latin typeface="SimSun"/>
              <a:cs typeface="SimSun"/>
            </a:endParaRPr>
          </a:p>
          <a:p>
            <a:pPr>
              <a:lnSpc>
                <a:spcPct val="100000"/>
              </a:lnSpc>
              <a:spcBef>
                <a:spcPts val="1755"/>
              </a:spcBef>
            </a:pPr>
            <a:endParaRPr sz="1600">
              <a:latin typeface="SimSun"/>
              <a:cs typeface="SimSun"/>
            </a:endParaRPr>
          </a:p>
          <a:p>
            <a:pPr>
              <a:lnSpc>
                <a:spcPct val="100000"/>
              </a:lnSpc>
            </a:pPr>
            <a:r>
              <a:rPr sz="1800" spc="-5" dirty="0">
                <a:latin typeface="SimSun"/>
                <a:cs typeface="SimSun"/>
              </a:rPr>
              <a:t>トータル美還元肌サロン</a:t>
            </a:r>
            <a:endParaRPr sz="1800">
              <a:latin typeface="SimSun"/>
              <a:cs typeface="SimSun"/>
            </a:endParaRPr>
          </a:p>
          <a:p>
            <a:pPr marL="27305">
              <a:lnSpc>
                <a:spcPct val="100000"/>
              </a:lnSpc>
              <a:spcBef>
                <a:spcPts val="240"/>
              </a:spcBef>
            </a:pPr>
            <a:r>
              <a:rPr sz="2000" spc="175" dirty="0">
                <a:latin typeface="SimSun"/>
                <a:cs typeface="SimSun"/>
              </a:rPr>
              <a:t>GrowBranch</a:t>
            </a:r>
            <a:r>
              <a:rPr sz="2000" spc="-290" dirty="0">
                <a:latin typeface="SimSun"/>
                <a:cs typeface="SimSun"/>
              </a:rPr>
              <a:t> </a:t>
            </a:r>
            <a:r>
              <a:rPr sz="2000" dirty="0">
                <a:latin typeface="SimSun"/>
                <a:cs typeface="SimSun"/>
              </a:rPr>
              <a:t>Pty</a:t>
            </a:r>
            <a:r>
              <a:rPr sz="2000" spc="-295" dirty="0">
                <a:latin typeface="SimSun"/>
                <a:cs typeface="SimSun"/>
              </a:rPr>
              <a:t> </a:t>
            </a:r>
            <a:r>
              <a:rPr sz="2000" spc="-25" dirty="0">
                <a:latin typeface="SimSun"/>
                <a:cs typeface="SimSun"/>
              </a:rPr>
              <a:t>Ltd</a:t>
            </a:r>
            <a:endParaRPr sz="2000">
              <a:latin typeface="SimSun"/>
              <a:cs typeface="SimSun"/>
            </a:endParaRPr>
          </a:p>
        </p:txBody>
      </p:sp>
      <p:pic>
        <p:nvPicPr>
          <p:cNvPr id="19" name="object 19"/>
          <p:cNvPicPr/>
          <p:nvPr/>
        </p:nvPicPr>
        <p:blipFill>
          <a:blip r:embed="rId4" cstate="print"/>
          <a:stretch>
            <a:fillRect/>
          </a:stretch>
        </p:blipFill>
        <p:spPr>
          <a:xfrm>
            <a:off x="77722" y="106679"/>
            <a:ext cx="3047999" cy="4114798"/>
          </a:xfrm>
          <a:prstGeom prst="rect">
            <a:avLst/>
          </a:prstGeom>
        </p:spPr>
      </p:pic>
      <p:sp>
        <p:nvSpPr>
          <p:cNvPr id="20" name="object 20"/>
          <p:cNvSpPr txBox="1"/>
          <p:nvPr/>
        </p:nvSpPr>
        <p:spPr>
          <a:xfrm>
            <a:off x="77722" y="3163826"/>
            <a:ext cx="3048000" cy="1179195"/>
          </a:xfrm>
          <a:prstGeom prst="rect">
            <a:avLst/>
          </a:prstGeom>
          <a:solidFill>
            <a:srgbClr val="FFFFFF"/>
          </a:solidFill>
          <a:ln w="19049">
            <a:solidFill>
              <a:srgbClr val="BDAF5D"/>
            </a:solidFill>
          </a:ln>
        </p:spPr>
        <p:txBody>
          <a:bodyPr vert="horz" wrap="square" lIns="0" tIns="90805" rIns="0" bIns="0" rtlCol="0">
            <a:spAutoFit/>
          </a:bodyPr>
          <a:lstStyle/>
          <a:p>
            <a:pPr>
              <a:lnSpc>
                <a:spcPct val="100000"/>
              </a:lnSpc>
              <a:spcBef>
                <a:spcPts val="715"/>
              </a:spcBef>
            </a:pPr>
            <a:endParaRPr sz="1800">
              <a:latin typeface="Times New Roman"/>
              <a:cs typeface="Times New Roman"/>
            </a:endParaRPr>
          </a:p>
          <a:p>
            <a:pPr marL="3810" algn="ctr">
              <a:lnSpc>
                <a:spcPct val="100000"/>
              </a:lnSpc>
            </a:pPr>
            <a:r>
              <a:rPr sz="1800" b="1" spc="-5" dirty="0">
                <a:latin typeface="Microsoft YaHei"/>
                <a:cs typeface="Microsoft YaHei"/>
              </a:rPr>
              <a:t>トータル美還元肌サロン</a:t>
            </a:r>
            <a:endParaRPr sz="1800">
              <a:latin typeface="Microsoft YaHei"/>
              <a:cs typeface="Microsoft YaHei"/>
            </a:endParaRPr>
          </a:p>
          <a:p>
            <a:pPr marL="2540" algn="ctr">
              <a:lnSpc>
                <a:spcPct val="100000"/>
              </a:lnSpc>
              <a:spcBef>
                <a:spcPts val="240"/>
              </a:spcBef>
            </a:pPr>
            <a:r>
              <a:rPr sz="2000" b="1" spc="-254" dirty="0">
                <a:latin typeface="Microsoft YaHei"/>
                <a:cs typeface="Microsoft YaHei"/>
              </a:rPr>
              <a:t>GrowBranch</a:t>
            </a:r>
            <a:r>
              <a:rPr sz="2000" b="1" spc="254" dirty="0">
                <a:latin typeface="Microsoft YaHei"/>
                <a:cs typeface="Microsoft YaHei"/>
              </a:rPr>
              <a:t> </a:t>
            </a:r>
            <a:r>
              <a:rPr sz="2000" b="1" dirty="0">
                <a:latin typeface="Microsoft YaHei"/>
                <a:cs typeface="Microsoft YaHei"/>
              </a:rPr>
              <a:t>Pty</a:t>
            </a:r>
            <a:r>
              <a:rPr sz="2000" b="1" spc="254" dirty="0">
                <a:latin typeface="Microsoft YaHei"/>
                <a:cs typeface="Microsoft YaHei"/>
              </a:rPr>
              <a:t> </a:t>
            </a:r>
            <a:r>
              <a:rPr sz="2000" b="1" spc="-25" dirty="0">
                <a:latin typeface="Microsoft YaHei"/>
                <a:cs typeface="Microsoft YaHei"/>
              </a:rPr>
              <a:t>Ltd</a:t>
            </a:r>
            <a:endParaRPr sz="2000">
              <a:latin typeface="Microsoft YaHei"/>
              <a:cs typeface="Microsoft YaHei"/>
            </a:endParaRPr>
          </a:p>
        </p:txBody>
      </p:sp>
      <p:sp>
        <p:nvSpPr>
          <p:cNvPr id="21" name="object 21"/>
          <p:cNvSpPr/>
          <p:nvPr/>
        </p:nvSpPr>
        <p:spPr>
          <a:xfrm>
            <a:off x="228600" y="2743205"/>
            <a:ext cx="2667000" cy="341630"/>
          </a:xfrm>
          <a:custGeom>
            <a:avLst/>
            <a:gdLst/>
            <a:ahLst/>
            <a:cxnLst/>
            <a:rect l="l" t="t" r="r" b="b"/>
            <a:pathLst>
              <a:path w="2667000" h="341630">
                <a:moveTo>
                  <a:pt x="2667000" y="0"/>
                </a:moveTo>
                <a:lnTo>
                  <a:pt x="0" y="0"/>
                </a:lnTo>
                <a:lnTo>
                  <a:pt x="0" y="341546"/>
                </a:lnTo>
                <a:lnTo>
                  <a:pt x="2667000" y="341546"/>
                </a:lnTo>
                <a:lnTo>
                  <a:pt x="2667000" y="0"/>
                </a:lnTo>
                <a:close/>
              </a:path>
            </a:pathLst>
          </a:custGeom>
          <a:solidFill>
            <a:srgbClr val="FFFFFF"/>
          </a:solid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95861" y="6436258"/>
            <a:ext cx="213995" cy="208279"/>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A4A4A4"/>
                </a:solidFill>
                <a:latin typeface="SimSun"/>
                <a:cs typeface="SimSun"/>
              </a:rPr>
              <a:t>10 </a:t>
            </a:r>
            <a:endParaRPr sz="1200">
              <a:latin typeface="SimSun"/>
              <a:cs typeface="SimSun"/>
            </a:endParaRPr>
          </a:p>
        </p:txBody>
      </p:sp>
      <p:sp>
        <p:nvSpPr>
          <p:cNvPr id="3" name="object 3"/>
          <p:cNvSpPr txBox="1">
            <a:spLocks noGrp="1"/>
          </p:cNvSpPr>
          <p:nvPr>
            <p:ph type="title"/>
          </p:nvPr>
        </p:nvSpPr>
        <p:spPr>
          <a:xfrm>
            <a:off x="1066801" y="1684866"/>
            <a:ext cx="4642485" cy="808355"/>
          </a:xfrm>
          <a:prstGeom prst="rect">
            <a:avLst/>
          </a:prstGeom>
        </p:spPr>
        <p:txBody>
          <a:bodyPr vert="horz" wrap="square" lIns="0" tIns="48260" rIns="0" bIns="0" rtlCol="0">
            <a:spAutoFit/>
          </a:bodyPr>
          <a:lstStyle/>
          <a:p>
            <a:pPr marL="12700" marR="5080">
              <a:lnSpc>
                <a:spcPts val="1900"/>
              </a:lnSpc>
              <a:spcBef>
                <a:spcPts val="380"/>
              </a:spcBef>
            </a:pPr>
            <a:r>
              <a:rPr sz="1800" spc="-10" dirty="0">
                <a:solidFill>
                  <a:srgbClr val="3E3E3E"/>
                </a:solidFill>
              </a:rPr>
              <a:t>弊社では独自開発のマ</a:t>
            </a:r>
            <a:r>
              <a:rPr sz="1800" dirty="0">
                <a:solidFill>
                  <a:srgbClr val="4F4F4F"/>
                </a:solidFill>
              </a:rPr>
              <a:t>イ</a:t>
            </a:r>
            <a:r>
              <a:rPr sz="1800" spc="-15" dirty="0">
                <a:solidFill>
                  <a:srgbClr val="3E3E3E"/>
                </a:solidFill>
              </a:rPr>
              <a:t>ナス電子リッチな 酸化還元電位の低い美容化粧水</a:t>
            </a:r>
            <a:endParaRPr sz="1800"/>
          </a:p>
          <a:p>
            <a:pPr marL="545465">
              <a:lnSpc>
                <a:spcPts val="2085"/>
              </a:lnSpc>
            </a:pPr>
            <a:r>
              <a:rPr sz="1800" dirty="0">
                <a:solidFill>
                  <a:srgbClr val="3E3E3E"/>
                </a:solidFill>
              </a:rPr>
              <a:t>【低</a:t>
            </a:r>
            <a:r>
              <a:rPr sz="1800" spc="-10" dirty="0">
                <a:solidFill>
                  <a:srgbClr val="4F4F4F"/>
                </a:solidFill>
              </a:rPr>
              <a:t>電</a:t>
            </a:r>
            <a:r>
              <a:rPr sz="1800" dirty="0">
                <a:solidFill>
                  <a:srgbClr val="3E3E3E"/>
                </a:solidFill>
              </a:rPr>
              <a:t>位還</a:t>
            </a:r>
            <a:r>
              <a:rPr sz="1800" spc="-10" dirty="0">
                <a:solidFill>
                  <a:srgbClr val="4F4F4F"/>
                </a:solidFill>
              </a:rPr>
              <a:t>元</a:t>
            </a:r>
            <a:r>
              <a:rPr sz="1800" dirty="0">
                <a:solidFill>
                  <a:srgbClr val="3E3E3E"/>
                </a:solidFill>
              </a:rPr>
              <a:t>パ</a:t>
            </a:r>
            <a:r>
              <a:rPr sz="1800" spc="-40" dirty="0">
                <a:solidFill>
                  <a:srgbClr val="4F4F4F"/>
                </a:solidFill>
              </a:rPr>
              <a:t>ウダ</a:t>
            </a:r>
            <a:r>
              <a:rPr sz="1800" dirty="0">
                <a:solidFill>
                  <a:srgbClr val="3E3E3E"/>
                </a:solidFill>
              </a:rPr>
              <a:t>ー</a:t>
            </a:r>
            <a:r>
              <a:rPr sz="1800" spc="-10" dirty="0">
                <a:solidFill>
                  <a:srgbClr val="4F4F4F"/>
                </a:solidFill>
              </a:rPr>
              <a:t>ト</a:t>
            </a:r>
            <a:r>
              <a:rPr sz="1800" spc="-30" dirty="0">
                <a:solidFill>
                  <a:srgbClr val="3E3E3E"/>
                </a:solidFill>
              </a:rPr>
              <a:t>ナ</a:t>
            </a:r>
            <a:r>
              <a:rPr sz="1800" spc="-10" dirty="0">
                <a:solidFill>
                  <a:srgbClr val="4F4F4F"/>
                </a:solidFill>
              </a:rPr>
              <a:t>ー</a:t>
            </a:r>
            <a:r>
              <a:rPr sz="1800" spc="114" dirty="0">
                <a:solidFill>
                  <a:srgbClr val="4F4F4F"/>
                </a:solidFill>
                <a:latin typeface="Arial MT"/>
                <a:cs typeface="Arial MT"/>
              </a:rPr>
              <a:t>H</a:t>
            </a:r>
            <a:r>
              <a:rPr sz="1800" spc="-50" dirty="0">
                <a:solidFill>
                  <a:srgbClr val="3E3E3E"/>
                </a:solidFill>
              </a:rPr>
              <a:t>】</a:t>
            </a:r>
            <a:endParaRPr sz="1800">
              <a:latin typeface="Arial MT"/>
              <a:cs typeface="Arial MT"/>
            </a:endParaRPr>
          </a:p>
        </p:txBody>
      </p:sp>
      <p:sp>
        <p:nvSpPr>
          <p:cNvPr id="4" name="object 4"/>
          <p:cNvSpPr txBox="1"/>
          <p:nvPr/>
        </p:nvSpPr>
        <p:spPr>
          <a:xfrm>
            <a:off x="1066801" y="2455460"/>
            <a:ext cx="4770755" cy="2807335"/>
          </a:xfrm>
          <a:prstGeom prst="rect">
            <a:avLst/>
          </a:prstGeom>
        </p:spPr>
        <p:txBody>
          <a:bodyPr vert="horz" wrap="square" lIns="0" tIns="12700" rIns="0" bIns="0" rtlCol="0">
            <a:spAutoFit/>
          </a:bodyPr>
          <a:lstStyle/>
          <a:p>
            <a:pPr marL="12700" marR="1123315" indent="469900">
              <a:lnSpc>
                <a:spcPct val="107700"/>
              </a:lnSpc>
              <a:spcBef>
                <a:spcPts val="100"/>
              </a:spcBef>
              <a:tabLst>
                <a:tab pos="3067050" algn="l"/>
              </a:tabLst>
            </a:pPr>
            <a:r>
              <a:rPr sz="1800" spc="-10" dirty="0">
                <a:solidFill>
                  <a:srgbClr val="3E3E3E"/>
                </a:solidFill>
                <a:latin typeface="MS PGothic"/>
                <a:cs typeface="MS PGothic"/>
              </a:rPr>
              <a:t>【</a:t>
            </a:r>
            <a:r>
              <a:rPr sz="1800" spc="-25" dirty="0">
                <a:solidFill>
                  <a:srgbClr val="3E3E3E"/>
                </a:solidFill>
                <a:latin typeface="MS PGothic"/>
                <a:cs typeface="MS PGothic"/>
              </a:rPr>
              <a:t>低電位還元</a:t>
            </a:r>
            <a:r>
              <a:rPr sz="1800" spc="-30" dirty="0">
                <a:solidFill>
                  <a:srgbClr val="3E3E3E"/>
                </a:solidFill>
                <a:latin typeface="MS PGothic"/>
                <a:cs typeface="MS PGothic"/>
              </a:rPr>
              <a:t>エ</a:t>
            </a:r>
            <a:r>
              <a:rPr sz="1800" spc="-25" dirty="0">
                <a:solidFill>
                  <a:srgbClr val="3E3E3E"/>
                </a:solidFill>
                <a:latin typeface="MS PGothic"/>
                <a:cs typeface="MS PGothic"/>
              </a:rPr>
              <a:t>ッ</a:t>
            </a:r>
            <a:r>
              <a:rPr sz="1800" spc="-35" dirty="0">
                <a:solidFill>
                  <a:srgbClr val="4F4F4F"/>
                </a:solidFill>
                <a:latin typeface="MS PGothic"/>
                <a:cs typeface="MS PGothic"/>
              </a:rPr>
              <a:t>セ</a:t>
            </a:r>
            <a:r>
              <a:rPr sz="1800" spc="-10" dirty="0">
                <a:solidFill>
                  <a:srgbClr val="3E3E3E"/>
                </a:solidFill>
                <a:latin typeface="MS PGothic"/>
                <a:cs typeface="MS PGothic"/>
              </a:rPr>
              <a:t>ン</a:t>
            </a:r>
            <a:r>
              <a:rPr sz="1800" spc="-35" dirty="0">
                <a:solidFill>
                  <a:srgbClr val="4F4F4F"/>
                </a:solidFill>
                <a:latin typeface="MS PGothic"/>
                <a:cs typeface="MS PGothic"/>
              </a:rPr>
              <a:t>ス</a:t>
            </a:r>
            <a:r>
              <a:rPr sz="1800" spc="-50" dirty="0">
                <a:solidFill>
                  <a:srgbClr val="4F4F4F"/>
                </a:solidFill>
                <a:latin typeface="Arial MT"/>
                <a:cs typeface="Arial MT"/>
              </a:rPr>
              <a:t>H</a:t>
            </a:r>
            <a:r>
              <a:rPr sz="1800" dirty="0">
                <a:solidFill>
                  <a:srgbClr val="4F4F4F"/>
                </a:solidFill>
                <a:latin typeface="Arial MT"/>
                <a:cs typeface="Arial MT"/>
              </a:rPr>
              <a:t>	</a:t>
            </a:r>
            <a:r>
              <a:rPr sz="1800" spc="-25" dirty="0">
                <a:solidFill>
                  <a:srgbClr val="3E3E3E"/>
                </a:solidFill>
                <a:latin typeface="MS PGothic"/>
                <a:cs typeface="MS PGothic"/>
              </a:rPr>
              <a:t>琥珀</a:t>
            </a:r>
            <a:r>
              <a:rPr sz="1800" spc="-50" dirty="0">
                <a:solidFill>
                  <a:srgbClr val="3E3E3E"/>
                </a:solidFill>
                <a:latin typeface="MS PGothic"/>
                <a:cs typeface="MS PGothic"/>
              </a:rPr>
              <a:t>】</a:t>
            </a:r>
            <a:r>
              <a:rPr sz="1800" dirty="0">
                <a:solidFill>
                  <a:srgbClr val="3E3E3E"/>
                </a:solidFill>
                <a:latin typeface="MS PGothic"/>
                <a:cs typeface="MS PGothic"/>
              </a:rPr>
              <a:t>を使用し</a:t>
            </a:r>
            <a:r>
              <a:rPr sz="1800" spc="-25" dirty="0">
                <a:solidFill>
                  <a:srgbClr val="3E3E3E"/>
                </a:solidFill>
                <a:latin typeface="MS PGothic"/>
                <a:cs typeface="MS PGothic"/>
              </a:rPr>
              <a:t>た</a:t>
            </a:r>
            <a:r>
              <a:rPr sz="1800" dirty="0">
                <a:solidFill>
                  <a:srgbClr val="3E3E3E"/>
                </a:solidFill>
                <a:latin typeface="MS PGothic"/>
                <a:cs typeface="MS PGothic"/>
              </a:rPr>
              <a:t>抗酸化還元美肌</a:t>
            </a:r>
            <a:r>
              <a:rPr sz="1800" spc="-25" dirty="0">
                <a:solidFill>
                  <a:srgbClr val="3E3E3E"/>
                </a:solidFill>
                <a:latin typeface="MS PGothic"/>
                <a:cs typeface="MS PGothic"/>
              </a:rPr>
              <a:t>ケ</a:t>
            </a:r>
            <a:r>
              <a:rPr sz="1800" spc="-50" dirty="0">
                <a:solidFill>
                  <a:srgbClr val="3E3E3E"/>
                </a:solidFill>
                <a:latin typeface="MS PGothic"/>
                <a:cs typeface="MS PGothic"/>
              </a:rPr>
              <a:t>ア</a:t>
            </a:r>
            <a:endParaRPr sz="1800">
              <a:latin typeface="MS PGothic"/>
              <a:cs typeface="MS PGothic"/>
            </a:endParaRPr>
          </a:p>
          <a:p>
            <a:pPr marL="12700" algn="just">
              <a:lnSpc>
                <a:spcPct val="100000"/>
              </a:lnSpc>
              <a:spcBef>
                <a:spcPts val="240"/>
              </a:spcBef>
            </a:pPr>
            <a:r>
              <a:rPr sz="1800" spc="-5" dirty="0">
                <a:solidFill>
                  <a:srgbClr val="3E3E3E"/>
                </a:solidFill>
                <a:latin typeface="MS PGothic"/>
                <a:cs typeface="MS PGothic"/>
              </a:rPr>
              <a:t>【低電位還 元美容法】を</a:t>
            </a:r>
            <a:r>
              <a:rPr sz="1800" spc="-35" dirty="0">
                <a:solidFill>
                  <a:srgbClr val="4F4F4F"/>
                </a:solidFill>
                <a:latin typeface="MS PGothic"/>
                <a:cs typeface="MS PGothic"/>
              </a:rPr>
              <a:t>ご</a:t>
            </a:r>
            <a:r>
              <a:rPr sz="1800" spc="-15" dirty="0">
                <a:solidFill>
                  <a:srgbClr val="3E3E3E"/>
                </a:solidFill>
                <a:latin typeface="MS PGothic"/>
                <a:cs typeface="MS PGothic"/>
              </a:rPr>
              <a:t>提案しております。</a:t>
            </a:r>
            <a:endParaRPr sz="1800">
              <a:latin typeface="MS PGothic"/>
              <a:cs typeface="MS PGothic"/>
            </a:endParaRPr>
          </a:p>
          <a:p>
            <a:pPr>
              <a:lnSpc>
                <a:spcPct val="100000"/>
              </a:lnSpc>
              <a:spcBef>
                <a:spcPts val="1789"/>
              </a:spcBef>
            </a:pPr>
            <a:endParaRPr sz="1800">
              <a:latin typeface="MS PGothic"/>
              <a:cs typeface="MS PGothic"/>
            </a:endParaRPr>
          </a:p>
          <a:p>
            <a:pPr marL="12700" marR="5080" algn="just">
              <a:lnSpc>
                <a:spcPct val="99500"/>
              </a:lnSpc>
            </a:pPr>
            <a:r>
              <a:rPr sz="1800" spc="70" dirty="0">
                <a:solidFill>
                  <a:srgbClr val="3E3E3E"/>
                </a:solidFill>
                <a:latin typeface="MS PGothic"/>
                <a:cs typeface="MS PGothic"/>
              </a:rPr>
              <a:t>日々の</a:t>
            </a:r>
            <a:r>
              <a:rPr sz="1800" spc="55" dirty="0">
                <a:solidFill>
                  <a:srgbClr val="4F4F4F"/>
                </a:solidFill>
                <a:latin typeface="MS PGothic"/>
                <a:cs typeface="MS PGothic"/>
              </a:rPr>
              <a:t>酸</a:t>
            </a:r>
            <a:r>
              <a:rPr sz="1800" spc="35" dirty="0">
                <a:solidFill>
                  <a:srgbClr val="3E3E3E"/>
                </a:solidFill>
                <a:latin typeface="MS PGothic"/>
                <a:cs typeface="MS PGothic"/>
              </a:rPr>
              <a:t>化ス</a:t>
            </a:r>
            <a:r>
              <a:rPr sz="1800" spc="55" dirty="0">
                <a:solidFill>
                  <a:srgbClr val="4F4F4F"/>
                </a:solidFill>
                <a:latin typeface="MS PGothic"/>
                <a:cs typeface="MS PGothic"/>
              </a:rPr>
              <a:t>ト</a:t>
            </a:r>
            <a:r>
              <a:rPr sz="1800" spc="25" dirty="0">
                <a:solidFill>
                  <a:srgbClr val="3E3E3E"/>
                </a:solidFill>
                <a:latin typeface="MS PGothic"/>
                <a:cs typeface="MS PGothic"/>
              </a:rPr>
              <a:t>レスにさ</a:t>
            </a:r>
            <a:r>
              <a:rPr sz="1800" dirty="0">
                <a:solidFill>
                  <a:srgbClr val="4F4F4F"/>
                </a:solidFill>
                <a:latin typeface="MS PGothic"/>
                <a:cs typeface="MS PGothic"/>
              </a:rPr>
              <a:t>ら</a:t>
            </a:r>
            <a:r>
              <a:rPr sz="1800" spc="70" dirty="0">
                <a:solidFill>
                  <a:srgbClr val="3E3E3E"/>
                </a:solidFill>
                <a:latin typeface="MS PGothic"/>
                <a:cs typeface="MS PGothic"/>
              </a:rPr>
              <a:t>さ</a:t>
            </a:r>
            <a:r>
              <a:rPr sz="1800" spc="70" dirty="0">
                <a:solidFill>
                  <a:srgbClr val="4F4F4F"/>
                </a:solidFill>
                <a:latin typeface="MS PGothic"/>
                <a:cs typeface="MS PGothic"/>
              </a:rPr>
              <a:t>れ、</a:t>
            </a:r>
            <a:r>
              <a:rPr sz="1800" spc="35" dirty="0">
                <a:solidFill>
                  <a:srgbClr val="3E3E3E"/>
                </a:solidFill>
                <a:latin typeface="MS PGothic"/>
                <a:cs typeface="MS PGothic"/>
              </a:rPr>
              <a:t>老化の方 向に</a:t>
            </a:r>
            <a:r>
              <a:rPr sz="1800" spc="114" dirty="0">
                <a:solidFill>
                  <a:srgbClr val="3E3E3E"/>
                </a:solidFill>
                <a:latin typeface="MS PGothic"/>
                <a:cs typeface="MS PGothic"/>
              </a:rPr>
              <a:t>進ん</a:t>
            </a:r>
            <a:r>
              <a:rPr sz="1800" spc="90" dirty="0">
                <a:solidFill>
                  <a:srgbClr val="4F4F4F"/>
                </a:solidFill>
                <a:latin typeface="MS PGothic"/>
                <a:cs typeface="MS PGothic"/>
              </a:rPr>
              <a:t>だ</a:t>
            </a:r>
            <a:r>
              <a:rPr sz="1800" spc="114" dirty="0">
                <a:solidFill>
                  <a:srgbClr val="3E3E3E"/>
                </a:solidFill>
                <a:latin typeface="MS PGothic"/>
                <a:cs typeface="MS PGothic"/>
              </a:rPr>
              <a:t>お肌の酸化</a:t>
            </a:r>
            <a:r>
              <a:rPr sz="1800" spc="105" dirty="0">
                <a:solidFill>
                  <a:srgbClr val="4F4F4F"/>
                </a:solidFill>
                <a:latin typeface="MS PGothic"/>
                <a:cs typeface="MS PGothic"/>
              </a:rPr>
              <a:t>をマイ</a:t>
            </a:r>
            <a:r>
              <a:rPr sz="1800" spc="95" dirty="0">
                <a:solidFill>
                  <a:srgbClr val="3E3E3E"/>
                </a:solidFill>
                <a:latin typeface="MS PGothic"/>
                <a:cs typeface="MS PGothic"/>
              </a:rPr>
              <a:t>ナ</a:t>
            </a:r>
            <a:r>
              <a:rPr sz="1800" spc="90" dirty="0">
                <a:solidFill>
                  <a:srgbClr val="4F4F4F"/>
                </a:solidFill>
                <a:latin typeface="MS PGothic"/>
                <a:cs typeface="MS PGothic"/>
              </a:rPr>
              <a:t>ス</a:t>
            </a:r>
            <a:r>
              <a:rPr sz="1800" spc="55" dirty="0">
                <a:solidFill>
                  <a:srgbClr val="3E3E3E"/>
                </a:solidFill>
                <a:latin typeface="MS PGothic"/>
                <a:cs typeface="MS PGothic"/>
              </a:rPr>
              <a:t>電子に よ</a:t>
            </a:r>
            <a:r>
              <a:rPr sz="1800" spc="80" dirty="0">
                <a:solidFill>
                  <a:srgbClr val="4F4F4F"/>
                </a:solidFill>
                <a:latin typeface="MS PGothic"/>
                <a:cs typeface="MS PGothic"/>
              </a:rPr>
              <a:t>っ</a:t>
            </a:r>
            <a:r>
              <a:rPr sz="1800" spc="55" dirty="0">
                <a:solidFill>
                  <a:srgbClr val="3E3E3E"/>
                </a:solidFill>
                <a:latin typeface="MS PGothic"/>
                <a:cs typeface="MS PGothic"/>
              </a:rPr>
              <a:t>て</a:t>
            </a:r>
            <a:r>
              <a:rPr sz="1800" spc="-50" dirty="0">
                <a:solidFill>
                  <a:srgbClr val="4F4F4F"/>
                </a:solidFill>
                <a:latin typeface="MS PGothic"/>
                <a:cs typeface="MS PGothic"/>
              </a:rPr>
              <a:t>解</a:t>
            </a:r>
            <a:r>
              <a:rPr sz="1800" spc="50" dirty="0">
                <a:solidFill>
                  <a:srgbClr val="3E3E3E"/>
                </a:solidFill>
                <a:latin typeface="MS PGothic"/>
                <a:cs typeface="MS PGothic"/>
              </a:rPr>
              <a:t>消</a:t>
            </a:r>
            <a:r>
              <a:rPr sz="1800" spc="55" dirty="0">
                <a:solidFill>
                  <a:srgbClr val="4F4F4F"/>
                </a:solidFill>
                <a:latin typeface="MS PGothic"/>
                <a:cs typeface="MS PGothic"/>
              </a:rPr>
              <a:t>するこ</a:t>
            </a:r>
            <a:r>
              <a:rPr sz="1800" spc="50" dirty="0">
                <a:solidFill>
                  <a:srgbClr val="3E3E3E"/>
                </a:solidFill>
                <a:latin typeface="MS PGothic"/>
                <a:cs typeface="MS PGothic"/>
              </a:rPr>
              <a:t>とで</a:t>
            </a:r>
            <a:r>
              <a:rPr sz="1800" dirty="0">
                <a:solidFill>
                  <a:srgbClr val="4F4F4F"/>
                </a:solidFill>
                <a:latin typeface="MS PGothic"/>
                <a:cs typeface="MS PGothic"/>
              </a:rPr>
              <a:t>、</a:t>
            </a:r>
            <a:r>
              <a:rPr sz="1800" spc="50" dirty="0">
                <a:solidFill>
                  <a:srgbClr val="3E3E3E"/>
                </a:solidFill>
                <a:latin typeface="MS PGothic"/>
                <a:cs typeface="MS PGothic"/>
              </a:rPr>
              <a:t>いつ</a:t>
            </a:r>
            <a:r>
              <a:rPr sz="1800" spc="65" dirty="0">
                <a:solidFill>
                  <a:srgbClr val="4F4F4F"/>
                </a:solidFill>
                <a:latin typeface="MS PGothic"/>
                <a:cs typeface="MS PGothic"/>
              </a:rPr>
              <a:t>ま</a:t>
            </a:r>
            <a:r>
              <a:rPr sz="1800" dirty="0">
                <a:solidFill>
                  <a:srgbClr val="3E3E3E"/>
                </a:solidFill>
                <a:latin typeface="MS PGothic"/>
                <a:cs typeface="MS PGothic"/>
              </a:rPr>
              <a:t>でも</a:t>
            </a:r>
            <a:r>
              <a:rPr sz="1800" spc="60" dirty="0">
                <a:solidFill>
                  <a:srgbClr val="4F4F4F"/>
                </a:solidFill>
                <a:latin typeface="MS PGothic"/>
                <a:cs typeface="MS PGothic"/>
              </a:rPr>
              <a:t>若</a:t>
            </a:r>
            <a:r>
              <a:rPr sz="1800" spc="15" dirty="0">
                <a:solidFill>
                  <a:srgbClr val="3E3E3E"/>
                </a:solidFill>
                <a:latin typeface="MS PGothic"/>
                <a:cs typeface="MS PGothic"/>
              </a:rPr>
              <a:t>々しく キ</a:t>
            </a:r>
            <a:r>
              <a:rPr sz="1800" dirty="0">
                <a:solidFill>
                  <a:srgbClr val="4F4F4F"/>
                </a:solidFill>
                <a:latin typeface="MS PGothic"/>
                <a:cs typeface="MS PGothic"/>
              </a:rPr>
              <a:t>レイ</a:t>
            </a:r>
            <a:r>
              <a:rPr sz="1800" dirty="0">
                <a:solidFill>
                  <a:srgbClr val="3E3E3E"/>
                </a:solidFill>
                <a:latin typeface="MS PGothic"/>
                <a:cs typeface="MS PGothic"/>
              </a:rPr>
              <a:t>な</a:t>
            </a:r>
            <a:r>
              <a:rPr sz="1800" dirty="0">
                <a:solidFill>
                  <a:srgbClr val="4F4F4F"/>
                </a:solidFill>
                <a:latin typeface="MS PGothic"/>
                <a:cs typeface="MS PGothic"/>
              </a:rPr>
              <a:t>お</a:t>
            </a:r>
            <a:r>
              <a:rPr sz="1800" spc="-50" dirty="0">
                <a:solidFill>
                  <a:srgbClr val="3E3E3E"/>
                </a:solidFill>
                <a:latin typeface="MS PGothic"/>
                <a:cs typeface="MS PGothic"/>
              </a:rPr>
              <a:t>肌</a:t>
            </a:r>
            <a:r>
              <a:rPr sz="1800" spc="15" dirty="0">
                <a:solidFill>
                  <a:srgbClr val="3E3E3E"/>
                </a:solidFill>
                <a:latin typeface="MS PGothic"/>
                <a:cs typeface="MS PGothic"/>
              </a:rPr>
              <a:t>を維持</a:t>
            </a:r>
            <a:r>
              <a:rPr sz="1800" spc="50" dirty="0">
                <a:solidFill>
                  <a:srgbClr val="4F4F4F"/>
                </a:solidFill>
                <a:latin typeface="MS PGothic"/>
                <a:cs typeface="MS PGothic"/>
              </a:rPr>
              <a:t>し</a:t>
            </a:r>
            <a:r>
              <a:rPr sz="1800" spc="30" dirty="0">
                <a:solidFill>
                  <a:srgbClr val="3E3E3E"/>
                </a:solidFill>
                <a:latin typeface="MS PGothic"/>
                <a:cs typeface="MS PGothic"/>
              </a:rPr>
              <a:t>てい</a:t>
            </a:r>
            <a:r>
              <a:rPr sz="1800" dirty="0">
                <a:solidFill>
                  <a:srgbClr val="4F4F4F"/>
                </a:solidFill>
                <a:latin typeface="MS PGothic"/>
                <a:cs typeface="MS PGothic"/>
              </a:rPr>
              <a:t>く</a:t>
            </a:r>
            <a:r>
              <a:rPr sz="1800" dirty="0">
                <a:solidFill>
                  <a:srgbClr val="3E3E3E"/>
                </a:solidFill>
                <a:latin typeface="MS PGothic"/>
                <a:cs typeface="MS PGothic"/>
              </a:rPr>
              <a:t>抗酸化還元美 肌</a:t>
            </a:r>
            <a:r>
              <a:rPr sz="1800" dirty="0">
                <a:solidFill>
                  <a:srgbClr val="4F4F4F"/>
                </a:solidFill>
                <a:latin typeface="MS PGothic"/>
                <a:cs typeface="MS PGothic"/>
              </a:rPr>
              <a:t>ケア</a:t>
            </a:r>
            <a:r>
              <a:rPr sz="1800" dirty="0">
                <a:solidFill>
                  <a:srgbClr val="3E3E3E"/>
                </a:solidFill>
                <a:latin typeface="MS PGothic"/>
                <a:cs typeface="MS PGothic"/>
              </a:rPr>
              <a:t>【</a:t>
            </a:r>
            <a:r>
              <a:rPr sz="1800" dirty="0">
                <a:solidFill>
                  <a:srgbClr val="4F4F4F"/>
                </a:solidFill>
                <a:latin typeface="MS PGothic"/>
                <a:cs typeface="MS PGothic"/>
              </a:rPr>
              <a:t>低</a:t>
            </a:r>
            <a:r>
              <a:rPr sz="1800" dirty="0">
                <a:solidFill>
                  <a:srgbClr val="3E3E3E"/>
                </a:solidFill>
                <a:latin typeface="MS PGothic"/>
                <a:cs typeface="MS PGothic"/>
              </a:rPr>
              <a:t>電</a:t>
            </a:r>
            <a:r>
              <a:rPr sz="1800" dirty="0">
                <a:solidFill>
                  <a:srgbClr val="4F4F4F"/>
                </a:solidFill>
                <a:latin typeface="MS PGothic"/>
                <a:cs typeface="MS PGothic"/>
              </a:rPr>
              <a:t>位</a:t>
            </a:r>
            <a:r>
              <a:rPr sz="1800" spc="-50" dirty="0">
                <a:solidFill>
                  <a:srgbClr val="3E3E3E"/>
                </a:solidFill>
                <a:latin typeface="MS PGothic"/>
                <a:cs typeface="MS PGothic"/>
              </a:rPr>
              <a:t>還</a:t>
            </a:r>
            <a:r>
              <a:rPr sz="1800" dirty="0">
                <a:solidFill>
                  <a:srgbClr val="3E3E3E"/>
                </a:solidFill>
                <a:latin typeface="MS PGothic"/>
                <a:cs typeface="MS PGothic"/>
              </a:rPr>
              <a:t>元</a:t>
            </a:r>
            <a:r>
              <a:rPr sz="1800" dirty="0">
                <a:solidFill>
                  <a:srgbClr val="4F4F4F"/>
                </a:solidFill>
                <a:latin typeface="MS PGothic"/>
                <a:cs typeface="MS PGothic"/>
              </a:rPr>
              <a:t>美</a:t>
            </a:r>
            <a:r>
              <a:rPr sz="1800" dirty="0">
                <a:solidFill>
                  <a:srgbClr val="3E3E3E"/>
                </a:solidFill>
                <a:latin typeface="MS PGothic"/>
                <a:cs typeface="MS PGothic"/>
              </a:rPr>
              <a:t>容法】</a:t>
            </a:r>
            <a:r>
              <a:rPr sz="1800" dirty="0">
                <a:solidFill>
                  <a:srgbClr val="4F4F4F"/>
                </a:solidFill>
                <a:latin typeface="MS PGothic"/>
                <a:cs typeface="MS PGothic"/>
              </a:rPr>
              <a:t>を</a:t>
            </a:r>
            <a:r>
              <a:rPr sz="1800" dirty="0">
                <a:solidFill>
                  <a:srgbClr val="3E3E3E"/>
                </a:solidFill>
                <a:latin typeface="MS PGothic"/>
                <a:cs typeface="MS PGothic"/>
              </a:rPr>
              <a:t>是非</a:t>
            </a:r>
            <a:r>
              <a:rPr sz="1800" dirty="0">
                <a:solidFill>
                  <a:srgbClr val="4F4F4F"/>
                </a:solidFill>
                <a:latin typeface="MS PGothic"/>
                <a:cs typeface="MS PGothic"/>
              </a:rPr>
              <a:t>美</a:t>
            </a:r>
            <a:r>
              <a:rPr sz="1800" dirty="0">
                <a:solidFill>
                  <a:srgbClr val="3E3E3E"/>
                </a:solidFill>
                <a:latin typeface="MS PGothic"/>
                <a:cs typeface="MS PGothic"/>
              </a:rPr>
              <a:t>容に お取入れ下さい。</a:t>
            </a:r>
            <a:endParaRPr sz="1800">
              <a:latin typeface="MS PGothic"/>
              <a:cs typeface="MS PGothic"/>
            </a:endParaRPr>
          </a:p>
        </p:txBody>
      </p:sp>
      <p:pic>
        <p:nvPicPr>
          <p:cNvPr id="5" name="object 5"/>
          <p:cNvPicPr/>
          <p:nvPr/>
        </p:nvPicPr>
        <p:blipFill>
          <a:blip r:embed="rId2" cstate="print"/>
          <a:stretch>
            <a:fillRect/>
          </a:stretch>
        </p:blipFill>
        <p:spPr>
          <a:xfrm>
            <a:off x="6681461" y="1447801"/>
            <a:ext cx="5486398" cy="4015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1135458"/>
            <a:ext cx="6103620" cy="746760"/>
          </a:xfrm>
          <a:prstGeom prst="rect">
            <a:avLst/>
          </a:prstGeom>
        </p:spPr>
        <p:txBody>
          <a:bodyPr vert="horz" wrap="square" lIns="0" tIns="12700" rIns="0" bIns="0" rtlCol="0">
            <a:spAutoFit/>
          </a:bodyPr>
          <a:lstStyle/>
          <a:p>
            <a:pPr marL="12700">
              <a:lnSpc>
                <a:spcPts val="2840"/>
              </a:lnSpc>
              <a:spcBef>
                <a:spcPts val="100"/>
              </a:spcBef>
            </a:pPr>
            <a:r>
              <a:rPr sz="2400" b="1" spc="-10" dirty="0">
                <a:latin typeface="Microsoft YaHei"/>
                <a:cs typeface="Microsoft YaHei"/>
              </a:rPr>
              <a:t>お問い合わせ</a:t>
            </a:r>
            <a:endParaRPr sz="2400">
              <a:latin typeface="Microsoft YaHei"/>
              <a:cs typeface="Microsoft YaHei"/>
            </a:endParaRPr>
          </a:p>
          <a:p>
            <a:pPr marL="12700">
              <a:lnSpc>
                <a:spcPts val="2840"/>
              </a:lnSpc>
              <a:tabLst>
                <a:tab pos="3358515" algn="l"/>
              </a:tabLst>
            </a:pPr>
            <a:r>
              <a:rPr sz="2400" spc="-10" dirty="0">
                <a:latin typeface="MS Gothic"/>
                <a:cs typeface="MS Gothic"/>
              </a:rPr>
              <a:t>トータル還元美サロ</a:t>
            </a:r>
            <a:r>
              <a:rPr sz="2400" spc="-50" dirty="0">
                <a:latin typeface="MS Gothic"/>
                <a:cs typeface="MS Gothic"/>
              </a:rPr>
              <a:t>ン</a:t>
            </a:r>
            <a:r>
              <a:rPr sz="2400" dirty="0">
                <a:latin typeface="MS Gothic"/>
                <a:cs typeface="MS Gothic"/>
              </a:rPr>
              <a:t>	GrowBranch</a:t>
            </a:r>
            <a:r>
              <a:rPr sz="2400" spc="-40" dirty="0">
                <a:latin typeface="MS Gothic"/>
                <a:cs typeface="MS Gothic"/>
              </a:rPr>
              <a:t> </a:t>
            </a:r>
            <a:r>
              <a:rPr sz="2400" dirty="0">
                <a:solidFill>
                  <a:srgbClr val="3D2E30"/>
                </a:solidFill>
                <a:latin typeface="MS Gothic"/>
                <a:cs typeface="MS Gothic"/>
              </a:rPr>
              <a:t>Pty</a:t>
            </a:r>
            <a:r>
              <a:rPr sz="2400" spc="-40" dirty="0">
                <a:solidFill>
                  <a:srgbClr val="3D2E30"/>
                </a:solidFill>
                <a:latin typeface="MS Gothic"/>
                <a:cs typeface="MS Gothic"/>
              </a:rPr>
              <a:t> </a:t>
            </a:r>
            <a:r>
              <a:rPr sz="2400" spc="-25" dirty="0">
                <a:solidFill>
                  <a:srgbClr val="3D2E30"/>
                </a:solidFill>
                <a:latin typeface="MS Gothic"/>
                <a:cs typeface="MS Gothic"/>
              </a:rPr>
              <a:t>Ltd</a:t>
            </a:r>
            <a:endParaRPr sz="2400">
              <a:latin typeface="MS Gothic"/>
              <a:cs typeface="MS Gothic"/>
            </a:endParaRP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（東京店</a:t>
            </a:r>
            <a:r>
              <a:rPr spc="-50" dirty="0"/>
              <a:t>）</a:t>
            </a:r>
          </a:p>
          <a:p>
            <a:pPr marL="12700" marR="5080">
              <a:lnSpc>
                <a:spcPct val="100000"/>
              </a:lnSpc>
            </a:pPr>
            <a:r>
              <a:rPr dirty="0"/>
              <a:t>〒107-0062</a:t>
            </a:r>
            <a:r>
              <a:rPr spc="-20" dirty="0"/>
              <a:t> 東京都港区南青山６丁目</a:t>
            </a:r>
            <a:r>
              <a:rPr dirty="0"/>
              <a:t>１−３B1</a:t>
            </a:r>
            <a:r>
              <a:rPr spc="-25" dirty="0"/>
              <a:t> 「コレッツィオーネ」</a:t>
            </a:r>
            <a:r>
              <a:rPr spc="-5" dirty="0"/>
              <a:t>セントラルフィットネスクラブ南青山店内</a:t>
            </a:r>
          </a:p>
          <a:p>
            <a:pPr marL="12700">
              <a:lnSpc>
                <a:spcPct val="100000"/>
              </a:lnSpc>
            </a:pPr>
            <a:r>
              <a:rPr dirty="0"/>
              <a:t>tel:070-1140-</a:t>
            </a:r>
            <a:r>
              <a:rPr spc="-20" dirty="0"/>
              <a:t>8877</a:t>
            </a:r>
          </a:p>
          <a:p>
            <a:pPr marL="12700">
              <a:lnSpc>
                <a:spcPct val="100000"/>
              </a:lnSpc>
              <a:spcBef>
                <a:spcPts val="2400"/>
              </a:spcBef>
            </a:pPr>
            <a:r>
              <a:rPr dirty="0"/>
              <a:t>（仙台店</a:t>
            </a:r>
            <a:r>
              <a:rPr spc="-50" dirty="0"/>
              <a:t>）</a:t>
            </a:r>
          </a:p>
          <a:p>
            <a:pPr marL="12700" marR="1715135">
              <a:lnSpc>
                <a:spcPct val="100000"/>
              </a:lnSpc>
            </a:pPr>
            <a:r>
              <a:rPr dirty="0"/>
              <a:t>〒</a:t>
            </a:r>
            <a:r>
              <a:rPr spc="140" dirty="0"/>
              <a:t>980</a:t>
            </a:r>
            <a:r>
              <a:rPr spc="-790" dirty="0"/>
              <a:t> </a:t>
            </a:r>
            <a:r>
              <a:rPr spc="-110" dirty="0">
                <a:solidFill>
                  <a:srgbClr val="3D2E30"/>
                </a:solidFill>
              </a:rPr>
              <a:t>-</a:t>
            </a:r>
            <a:r>
              <a:rPr spc="140" dirty="0"/>
              <a:t>002</a:t>
            </a:r>
            <a:r>
              <a:rPr spc="-790" dirty="0"/>
              <a:t> </a:t>
            </a:r>
            <a:r>
              <a:rPr dirty="0">
                <a:solidFill>
                  <a:srgbClr val="3D2E30"/>
                </a:solidFill>
              </a:rPr>
              <a:t>1</a:t>
            </a:r>
            <a:r>
              <a:rPr spc="-785" dirty="0">
                <a:solidFill>
                  <a:srgbClr val="3D2E30"/>
                </a:solidFill>
              </a:rPr>
              <a:t> </a:t>
            </a:r>
            <a:r>
              <a:rPr dirty="0"/>
              <a:t>仙台市青葉区中央４丁目6</a:t>
            </a:r>
            <a:r>
              <a:rPr spc="-790" dirty="0"/>
              <a:t> </a:t>
            </a:r>
            <a:r>
              <a:rPr spc="-110" dirty="0">
                <a:solidFill>
                  <a:srgbClr val="3D2E30"/>
                </a:solidFill>
              </a:rPr>
              <a:t>-</a:t>
            </a:r>
            <a:r>
              <a:rPr dirty="0"/>
              <a:t>1</a:t>
            </a:r>
            <a:r>
              <a:rPr spc="-790" dirty="0"/>
              <a:t> </a:t>
            </a:r>
            <a:r>
              <a:rPr spc="70" dirty="0"/>
              <a:t>（S</a:t>
            </a:r>
            <a:r>
              <a:rPr spc="70" dirty="0">
                <a:solidFill>
                  <a:srgbClr val="3D2E30"/>
                </a:solidFill>
              </a:rPr>
              <a:t>S</a:t>
            </a:r>
            <a:r>
              <a:rPr spc="-775" dirty="0">
                <a:solidFill>
                  <a:srgbClr val="3D2E30"/>
                </a:solidFill>
              </a:rPr>
              <a:t> </a:t>
            </a:r>
            <a:r>
              <a:rPr spc="105" dirty="0"/>
              <a:t>30</a:t>
            </a:r>
            <a:r>
              <a:rPr spc="-395" dirty="0"/>
              <a:t> 隣</a:t>
            </a:r>
            <a:r>
              <a:rPr spc="-50" dirty="0"/>
              <a:t>）</a:t>
            </a:r>
            <a:r>
              <a:rPr dirty="0"/>
              <a:t>セントラルフィットネスクラブ仙台店内</a:t>
            </a:r>
            <a:r>
              <a:rPr spc="140" dirty="0">
                <a:solidFill>
                  <a:srgbClr val="3D2E30"/>
                </a:solidFill>
              </a:rPr>
              <a:t>1F</a:t>
            </a:r>
          </a:p>
          <a:p>
            <a:pPr marL="12700">
              <a:lnSpc>
                <a:spcPct val="100000"/>
              </a:lnSpc>
            </a:pPr>
            <a:r>
              <a:rPr spc="80" dirty="0"/>
              <a:t>tel:080-</a:t>
            </a:r>
            <a:r>
              <a:rPr spc="160" dirty="0"/>
              <a:t>5746-</a:t>
            </a:r>
            <a:r>
              <a:rPr spc="140" dirty="0"/>
              <a:t>8080</a:t>
            </a:r>
          </a:p>
          <a:p>
            <a:pPr marL="12700">
              <a:lnSpc>
                <a:spcPct val="100000"/>
              </a:lnSpc>
            </a:pPr>
            <a:r>
              <a:rPr spc="-10" dirty="0"/>
              <a:t>https:/</a:t>
            </a:r>
            <a:r>
              <a:rPr u="sng" spc="-10" dirty="0">
                <a:solidFill>
                  <a:srgbClr val="FFDE66"/>
                </a:solidFill>
                <a:uFill>
                  <a:solidFill>
                    <a:srgbClr val="FFE279"/>
                  </a:solidFill>
                </a:uFill>
                <a:hlinkClick r:id="rId2"/>
              </a:rPr>
              <a:t>/www.ginca.info</a:t>
            </a:r>
            <a:r>
              <a:rPr spc="-10" dirty="0"/>
              <a:t>/</a:t>
            </a:r>
          </a:p>
        </p:txBody>
      </p:sp>
      <p:pic>
        <p:nvPicPr>
          <p:cNvPr id="4" name="object 4"/>
          <p:cNvPicPr/>
          <p:nvPr/>
        </p:nvPicPr>
        <p:blipFill>
          <a:blip r:embed="rId3" cstate="print"/>
          <a:stretch>
            <a:fillRect/>
          </a:stretch>
        </p:blipFill>
        <p:spPr>
          <a:xfrm>
            <a:off x="6170677" y="1435608"/>
            <a:ext cx="6019937" cy="5422387"/>
          </a:xfrm>
          <a:prstGeom prst="rect">
            <a:avLst/>
          </a:prstGeom>
        </p:spPr>
      </p:pic>
      <p:sp>
        <p:nvSpPr>
          <p:cNvPr id="5" name="object 5"/>
          <p:cNvSpPr txBox="1"/>
          <p:nvPr/>
        </p:nvSpPr>
        <p:spPr>
          <a:xfrm>
            <a:off x="11595861" y="6436258"/>
            <a:ext cx="213995" cy="208279"/>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A4A4A4"/>
                </a:solidFill>
                <a:latin typeface="SimSun"/>
                <a:cs typeface="SimSun"/>
              </a:rPr>
              <a:t>11 </a:t>
            </a:r>
            <a:endParaRPr sz="1200">
              <a:latin typeface="SimSun"/>
              <a:cs typeface="SimSu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435608"/>
            <a:ext cx="12192000" cy="5422900"/>
            <a:chOff x="0" y="1435608"/>
            <a:chExt cx="12192000" cy="5422900"/>
          </a:xfrm>
        </p:grpSpPr>
        <p:sp>
          <p:nvSpPr>
            <p:cNvPr id="3" name="object 3"/>
            <p:cNvSpPr/>
            <p:nvPr/>
          </p:nvSpPr>
          <p:spPr>
            <a:xfrm>
              <a:off x="0" y="5849111"/>
              <a:ext cx="12192000" cy="1004569"/>
            </a:xfrm>
            <a:custGeom>
              <a:avLst/>
              <a:gdLst/>
              <a:ahLst/>
              <a:cxnLst/>
              <a:rect l="l" t="t" r="r" b="b"/>
              <a:pathLst>
                <a:path w="12192000" h="1004570">
                  <a:moveTo>
                    <a:pt x="12191997" y="0"/>
                  </a:moveTo>
                  <a:lnTo>
                    <a:pt x="0" y="0"/>
                  </a:lnTo>
                  <a:lnTo>
                    <a:pt x="0" y="1004313"/>
                  </a:lnTo>
                  <a:lnTo>
                    <a:pt x="12191997" y="1004313"/>
                  </a:lnTo>
                  <a:lnTo>
                    <a:pt x="12191997" y="0"/>
                  </a:lnTo>
                  <a:close/>
                </a:path>
              </a:pathLst>
            </a:custGeom>
            <a:solidFill>
              <a:srgbClr val="F3F3F3"/>
            </a:solidFill>
          </p:spPr>
          <p:txBody>
            <a:bodyPr wrap="square" lIns="0" tIns="0" rIns="0" bIns="0" rtlCol="0"/>
            <a:lstStyle/>
            <a:p>
              <a:endParaRPr/>
            </a:p>
          </p:txBody>
        </p:sp>
        <p:pic>
          <p:nvPicPr>
            <p:cNvPr id="4" name="object 4"/>
            <p:cNvPicPr/>
            <p:nvPr/>
          </p:nvPicPr>
          <p:blipFill>
            <a:blip r:embed="rId2" cstate="print"/>
            <a:stretch>
              <a:fillRect/>
            </a:stretch>
          </p:blipFill>
          <p:spPr>
            <a:xfrm>
              <a:off x="6170676" y="1435608"/>
              <a:ext cx="6019938" cy="5422387"/>
            </a:xfrm>
            <a:prstGeom prst="rect">
              <a:avLst/>
            </a:prstGeom>
          </p:spPr>
        </p:pic>
      </p:grpSp>
      <p:sp>
        <p:nvSpPr>
          <p:cNvPr id="5" name="object 5"/>
          <p:cNvSpPr txBox="1"/>
          <p:nvPr/>
        </p:nvSpPr>
        <p:spPr>
          <a:xfrm>
            <a:off x="11690347" y="6436258"/>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A4A4A4"/>
                </a:solidFill>
                <a:latin typeface="SimSun"/>
                <a:cs typeface="SimSun"/>
              </a:rPr>
              <a:t>2</a:t>
            </a:r>
            <a:endParaRPr sz="1200">
              <a:latin typeface="SimSun"/>
              <a:cs typeface="SimSun"/>
            </a:endParaRPr>
          </a:p>
        </p:txBody>
      </p:sp>
      <p:sp>
        <p:nvSpPr>
          <p:cNvPr id="6" name="object 6"/>
          <p:cNvSpPr txBox="1">
            <a:spLocks noGrp="1"/>
          </p:cNvSpPr>
          <p:nvPr>
            <p:ph type="title"/>
          </p:nvPr>
        </p:nvSpPr>
        <p:spPr>
          <a:xfrm>
            <a:off x="3323082" y="1785858"/>
            <a:ext cx="4823460" cy="848360"/>
          </a:xfrm>
          <a:prstGeom prst="rect">
            <a:avLst/>
          </a:prstGeom>
        </p:spPr>
        <p:txBody>
          <a:bodyPr vert="horz" wrap="square" lIns="0" tIns="12700" rIns="0" bIns="0" rtlCol="0">
            <a:spAutoFit/>
          </a:bodyPr>
          <a:lstStyle/>
          <a:p>
            <a:pPr marL="12700">
              <a:lnSpc>
                <a:spcPct val="100000"/>
              </a:lnSpc>
              <a:spcBef>
                <a:spcPts val="100"/>
              </a:spcBef>
            </a:pPr>
            <a:r>
              <a:rPr sz="5400" dirty="0">
                <a:solidFill>
                  <a:srgbClr val="3E3E3E"/>
                </a:solidFill>
                <a:latin typeface="MS Gothic"/>
                <a:cs typeface="MS Gothic"/>
              </a:rPr>
              <a:t>還元美肌サ</a:t>
            </a:r>
            <a:r>
              <a:rPr sz="5400" spc="-20" dirty="0">
                <a:solidFill>
                  <a:srgbClr val="4F4F4F"/>
                </a:solidFill>
                <a:latin typeface="MS Gothic"/>
                <a:cs typeface="MS Gothic"/>
              </a:rPr>
              <a:t>ロ</a:t>
            </a:r>
            <a:r>
              <a:rPr sz="5400" spc="-50" dirty="0">
                <a:solidFill>
                  <a:srgbClr val="3E3E3E"/>
                </a:solidFill>
                <a:latin typeface="MS Gothic"/>
                <a:cs typeface="MS Gothic"/>
              </a:rPr>
              <a:t>ン</a:t>
            </a:r>
            <a:endParaRPr sz="5400">
              <a:latin typeface="MS Gothic"/>
              <a:cs typeface="MS Gothic"/>
            </a:endParaRPr>
          </a:p>
        </p:txBody>
      </p:sp>
      <p:sp>
        <p:nvSpPr>
          <p:cNvPr id="7" name="object 7"/>
          <p:cNvSpPr txBox="1"/>
          <p:nvPr/>
        </p:nvSpPr>
        <p:spPr>
          <a:xfrm>
            <a:off x="3323082" y="2613409"/>
            <a:ext cx="5511800" cy="856615"/>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3E3E3E"/>
                </a:solidFill>
                <a:latin typeface="MS Gothic"/>
                <a:cs typeface="MS Gothic"/>
              </a:rPr>
              <a:t>パートナーサロン様を募集</a:t>
            </a:r>
            <a:endParaRPr sz="3600">
              <a:latin typeface="MS Gothic"/>
              <a:cs typeface="MS Gothic"/>
            </a:endParaRPr>
          </a:p>
          <a:p>
            <a:pPr marL="12700">
              <a:lnSpc>
                <a:spcPct val="100000"/>
              </a:lnSpc>
              <a:spcBef>
                <a:spcPts val="65"/>
              </a:spcBef>
            </a:pPr>
            <a:r>
              <a:rPr sz="1800" spc="-10" dirty="0">
                <a:solidFill>
                  <a:srgbClr val="3E3E3E"/>
                </a:solidFill>
                <a:latin typeface="MS Gothic"/>
                <a:cs typeface="MS Gothic"/>
              </a:rPr>
              <a:t>いたしておりま</a:t>
            </a:r>
            <a:r>
              <a:rPr sz="1800" dirty="0">
                <a:solidFill>
                  <a:srgbClr val="4F4F4F"/>
                </a:solidFill>
                <a:latin typeface="MS Gothic"/>
                <a:cs typeface="MS Gothic"/>
              </a:rPr>
              <a:t>す</a:t>
            </a:r>
            <a:r>
              <a:rPr sz="1800" spc="-50" dirty="0">
                <a:solidFill>
                  <a:srgbClr val="3E3E3E"/>
                </a:solidFill>
                <a:latin typeface="MS Gothic"/>
                <a:cs typeface="MS Gothic"/>
              </a:rPr>
              <a:t>。</a:t>
            </a:r>
            <a:endParaRPr sz="1800">
              <a:latin typeface="MS Gothic"/>
              <a:cs typeface="MS Gothic"/>
            </a:endParaRPr>
          </a:p>
        </p:txBody>
      </p:sp>
      <p:sp>
        <p:nvSpPr>
          <p:cNvPr id="8" name="object 8"/>
          <p:cNvSpPr txBox="1"/>
          <p:nvPr/>
        </p:nvSpPr>
        <p:spPr>
          <a:xfrm>
            <a:off x="3323082" y="3721355"/>
            <a:ext cx="3676650" cy="566420"/>
          </a:xfrm>
          <a:prstGeom prst="rect">
            <a:avLst/>
          </a:prstGeom>
        </p:spPr>
        <p:txBody>
          <a:bodyPr vert="horz" wrap="square" lIns="0" tIns="27939" rIns="0" bIns="0" rtlCol="0">
            <a:spAutoFit/>
          </a:bodyPr>
          <a:lstStyle/>
          <a:p>
            <a:pPr marL="12700" marR="5080">
              <a:lnSpc>
                <a:spcPts val="2100"/>
              </a:lnSpc>
              <a:spcBef>
                <a:spcPts val="219"/>
              </a:spcBef>
            </a:pPr>
            <a:r>
              <a:rPr sz="1800" dirty="0">
                <a:solidFill>
                  <a:srgbClr val="3E3E3E"/>
                </a:solidFill>
                <a:latin typeface="MS Gothic"/>
                <a:cs typeface="MS Gothic"/>
              </a:rPr>
              <a:t>還元美容法をサ</a:t>
            </a:r>
            <a:r>
              <a:rPr sz="1800" spc="-10" dirty="0">
                <a:solidFill>
                  <a:srgbClr val="4F4F4F"/>
                </a:solidFill>
                <a:latin typeface="MS Gothic"/>
                <a:cs typeface="MS Gothic"/>
              </a:rPr>
              <a:t>ロ</a:t>
            </a:r>
            <a:r>
              <a:rPr sz="1800" spc="-5" dirty="0">
                <a:solidFill>
                  <a:srgbClr val="3E3E3E"/>
                </a:solidFill>
                <a:latin typeface="MS Gothic"/>
                <a:cs typeface="MS Gothic"/>
              </a:rPr>
              <a:t>ン</a:t>
            </a:r>
            <a:r>
              <a:rPr sz="1800" spc="-10" dirty="0">
                <a:solidFill>
                  <a:srgbClr val="4F4F4F"/>
                </a:solidFill>
                <a:latin typeface="MS Gothic"/>
                <a:cs typeface="MS Gothic"/>
              </a:rPr>
              <a:t>に</a:t>
            </a:r>
            <a:r>
              <a:rPr sz="1800" dirty="0">
                <a:solidFill>
                  <a:srgbClr val="3E3E3E"/>
                </a:solidFill>
                <a:latin typeface="MS Gothic"/>
                <a:cs typeface="MS Gothic"/>
              </a:rPr>
              <a:t>取り入れ、一緒</a:t>
            </a:r>
            <a:r>
              <a:rPr sz="1800" spc="-10" dirty="0">
                <a:solidFill>
                  <a:srgbClr val="4F4F4F"/>
                </a:solidFill>
                <a:latin typeface="MS Gothic"/>
                <a:cs typeface="MS Gothic"/>
              </a:rPr>
              <a:t>に</a:t>
            </a:r>
            <a:r>
              <a:rPr sz="1800" dirty="0">
                <a:solidFill>
                  <a:srgbClr val="3E3E3E"/>
                </a:solidFill>
                <a:latin typeface="MS Gothic"/>
                <a:cs typeface="MS Gothic"/>
              </a:rPr>
              <a:t>還元</a:t>
            </a:r>
            <a:r>
              <a:rPr sz="1800" spc="-10" dirty="0">
                <a:solidFill>
                  <a:srgbClr val="4F4F4F"/>
                </a:solidFill>
                <a:latin typeface="MS Gothic"/>
                <a:cs typeface="MS Gothic"/>
              </a:rPr>
              <a:t>美</a:t>
            </a:r>
            <a:r>
              <a:rPr sz="1800" dirty="0">
                <a:solidFill>
                  <a:srgbClr val="3E3E3E"/>
                </a:solidFill>
                <a:latin typeface="MS Gothic"/>
                <a:cs typeface="MS Gothic"/>
              </a:rPr>
              <a:t>肌</a:t>
            </a:r>
            <a:r>
              <a:rPr sz="1800" spc="-10" dirty="0">
                <a:solidFill>
                  <a:srgbClr val="4F4F4F"/>
                </a:solidFill>
                <a:latin typeface="MS Gothic"/>
                <a:cs typeface="MS Gothic"/>
              </a:rPr>
              <a:t>を</a:t>
            </a:r>
            <a:r>
              <a:rPr sz="1800" dirty="0">
                <a:solidFill>
                  <a:srgbClr val="3E3E3E"/>
                </a:solidFill>
                <a:latin typeface="MS Gothic"/>
                <a:cs typeface="MS Gothic"/>
              </a:rPr>
              <a:t>目指</a:t>
            </a:r>
            <a:r>
              <a:rPr sz="1800" spc="-10" dirty="0">
                <a:solidFill>
                  <a:srgbClr val="4F4F4F"/>
                </a:solidFill>
                <a:latin typeface="MS Gothic"/>
                <a:cs typeface="MS Gothic"/>
              </a:rPr>
              <a:t>し</a:t>
            </a:r>
            <a:r>
              <a:rPr sz="1800" dirty="0">
                <a:solidFill>
                  <a:srgbClr val="3E3E3E"/>
                </a:solidFill>
                <a:latin typeface="MS Gothic"/>
                <a:cs typeface="MS Gothic"/>
              </a:rPr>
              <a:t>ません</a:t>
            </a:r>
            <a:r>
              <a:rPr sz="1800" spc="-10" dirty="0">
                <a:solidFill>
                  <a:srgbClr val="4F4F4F"/>
                </a:solidFill>
                <a:latin typeface="MS Gothic"/>
                <a:cs typeface="MS Gothic"/>
              </a:rPr>
              <a:t>か</a:t>
            </a:r>
            <a:r>
              <a:rPr sz="1800" dirty="0">
                <a:solidFill>
                  <a:srgbClr val="3E3E3E"/>
                </a:solidFill>
                <a:latin typeface="MS Gothic"/>
                <a:cs typeface="MS Gothic"/>
              </a:rPr>
              <a:t>？</a:t>
            </a:r>
            <a:endParaRPr sz="1800">
              <a:latin typeface="MS Gothic"/>
              <a:cs typeface="MS Gothic"/>
            </a:endParaRPr>
          </a:p>
        </p:txBody>
      </p:sp>
      <p:sp>
        <p:nvSpPr>
          <p:cNvPr id="9" name="object 9"/>
          <p:cNvSpPr/>
          <p:nvPr/>
        </p:nvSpPr>
        <p:spPr>
          <a:xfrm>
            <a:off x="1" y="5849111"/>
            <a:ext cx="3670300" cy="1005840"/>
          </a:xfrm>
          <a:custGeom>
            <a:avLst/>
            <a:gdLst/>
            <a:ahLst/>
            <a:cxnLst/>
            <a:rect l="l" t="t" r="r" b="b"/>
            <a:pathLst>
              <a:path w="3670300" h="1005840">
                <a:moveTo>
                  <a:pt x="3187572" y="0"/>
                </a:moveTo>
                <a:lnTo>
                  <a:pt x="0" y="0"/>
                </a:lnTo>
                <a:lnTo>
                  <a:pt x="0" y="1005839"/>
                </a:lnTo>
                <a:lnTo>
                  <a:pt x="3187572" y="1005839"/>
                </a:lnTo>
                <a:lnTo>
                  <a:pt x="3669790" y="502918"/>
                </a:lnTo>
                <a:lnTo>
                  <a:pt x="3187572" y="0"/>
                </a:lnTo>
                <a:close/>
              </a:path>
            </a:pathLst>
          </a:custGeom>
          <a:solidFill>
            <a:srgbClr val="95714A"/>
          </a:solidFill>
        </p:spPr>
        <p:txBody>
          <a:bodyPr wrap="square" lIns="0" tIns="0" rIns="0" bIns="0" rtlCol="0"/>
          <a:lstStyle/>
          <a:p>
            <a:endParaRPr/>
          </a:p>
        </p:txBody>
      </p:sp>
      <p:sp>
        <p:nvSpPr>
          <p:cNvPr id="10" name="object 10"/>
          <p:cNvSpPr txBox="1"/>
          <p:nvPr/>
        </p:nvSpPr>
        <p:spPr>
          <a:xfrm>
            <a:off x="779374" y="5944312"/>
            <a:ext cx="2078989" cy="858519"/>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SimSun"/>
                <a:cs typeface="SimSun"/>
              </a:rPr>
              <a:t>還元美肌サロン</a:t>
            </a:r>
            <a:endParaRPr sz="1800">
              <a:latin typeface="SimSun"/>
              <a:cs typeface="SimSun"/>
            </a:endParaRPr>
          </a:p>
          <a:p>
            <a:pPr marL="558800" marR="5080" indent="-546100">
              <a:lnSpc>
                <a:spcPts val="2200"/>
              </a:lnSpc>
              <a:spcBef>
                <a:spcPts val="80"/>
              </a:spcBef>
            </a:pPr>
            <a:r>
              <a:rPr sz="1800" spc="-15" dirty="0">
                <a:solidFill>
                  <a:srgbClr val="FFFFFF"/>
                </a:solidFill>
                <a:latin typeface="SimSun"/>
                <a:cs typeface="SimSun"/>
              </a:rPr>
              <a:t>パートナーサロン様</a:t>
            </a:r>
            <a:r>
              <a:rPr sz="1800" spc="-25" dirty="0">
                <a:solidFill>
                  <a:srgbClr val="FFFFFF"/>
                </a:solidFill>
                <a:latin typeface="SimSun"/>
                <a:cs typeface="SimSun"/>
              </a:rPr>
              <a:t>募集</a:t>
            </a:r>
            <a:endParaRPr sz="1800">
              <a:latin typeface="SimSun"/>
              <a:cs typeface="SimSun"/>
            </a:endParaRPr>
          </a:p>
        </p:txBody>
      </p:sp>
      <p:sp>
        <p:nvSpPr>
          <p:cNvPr id="11" name="object 11"/>
          <p:cNvSpPr/>
          <p:nvPr/>
        </p:nvSpPr>
        <p:spPr>
          <a:xfrm>
            <a:off x="225552" y="2790445"/>
            <a:ext cx="2752725" cy="246379"/>
          </a:xfrm>
          <a:custGeom>
            <a:avLst/>
            <a:gdLst/>
            <a:ahLst/>
            <a:cxnLst/>
            <a:rect l="l" t="t" r="r" b="b"/>
            <a:pathLst>
              <a:path w="2752725" h="246380">
                <a:moveTo>
                  <a:pt x="2752725" y="0"/>
                </a:moveTo>
                <a:lnTo>
                  <a:pt x="0" y="0"/>
                </a:lnTo>
                <a:lnTo>
                  <a:pt x="0" y="246221"/>
                </a:lnTo>
                <a:lnTo>
                  <a:pt x="2752725" y="246221"/>
                </a:lnTo>
                <a:lnTo>
                  <a:pt x="2752725" y="0"/>
                </a:lnTo>
                <a:close/>
              </a:path>
            </a:pathLst>
          </a:custGeom>
          <a:solidFill>
            <a:srgbClr val="FFFFFF"/>
          </a:solidFill>
        </p:spPr>
        <p:txBody>
          <a:bodyPr wrap="square" lIns="0" tIns="0" rIns="0" bIns="0" rtlCol="0"/>
          <a:lstStyle/>
          <a:p>
            <a:endParaRPr/>
          </a:p>
        </p:txBody>
      </p:sp>
      <p:sp>
        <p:nvSpPr>
          <p:cNvPr id="12" name="object 12"/>
          <p:cNvSpPr txBox="1"/>
          <p:nvPr/>
        </p:nvSpPr>
        <p:spPr>
          <a:xfrm>
            <a:off x="360782" y="2800168"/>
            <a:ext cx="2487930" cy="1134745"/>
          </a:xfrm>
          <a:prstGeom prst="rect">
            <a:avLst/>
          </a:prstGeom>
        </p:spPr>
        <p:txBody>
          <a:bodyPr vert="horz" wrap="square" lIns="0" tIns="0" rIns="0" bIns="0" rtlCol="0">
            <a:spAutoFit/>
          </a:bodyPr>
          <a:lstStyle/>
          <a:p>
            <a:pPr marR="15875" algn="ctr">
              <a:lnSpc>
                <a:spcPts val="1845"/>
              </a:lnSpc>
            </a:pPr>
            <a:r>
              <a:rPr sz="1600" spc="-20" dirty="0">
                <a:solidFill>
                  <a:srgbClr val="00622C"/>
                </a:solidFill>
                <a:latin typeface="Calibri"/>
                <a:cs typeface="Calibri"/>
              </a:rPr>
              <a:t>LIGAMENT</a:t>
            </a:r>
            <a:r>
              <a:rPr sz="1400" spc="-10" dirty="0">
                <a:solidFill>
                  <a:srgbClr val="00733A"/>
                </a:solidFill>
                <a:latin typeface="SimSun"/>
                <a:cs typeface="SimSun"/>
              </a:rPr>
              <a:t>還元美容法</a:t>
            </a:r>
            <a:endParaRPr sz="1400">
              <a:latin typeface="SimSun"/>
              <a:cs typeface="SimSun"/>
            </a:endParaRPr>
          </a:p>
          <a:p>
            <a:pPr algn="ctr">
              <a:lnSpc>
                <a:spcPct val="100000"/>
              </a:lnSpc>
              <a:spcBef>
                <a:spcPts val="1614"/>
              </a:spcBef>
            </a:pPr>
            <a:r>
              <a:rPr sz="2000" dirty="0">
                <a:solidFill>
                  <a:srgbClr val="FFFFFF"/>
                </a:solidFill>
                <a:latin typeface="SimSun"/>
                <a:cs typeface="SimSun"/>
              </a:rPr>
              <a:t>還元美肌サロン</a:t>
            </a:r>
            <a:r>
              <a:rPr sz="2800" spc="-35" dirty="0">
                <a:solidFill>
                  <a:srgbClr val="FFFFFF"/>
                </a:solidFill>
                <a:latin typeface="SimSun"/>
                <a:cs typeface="SimSun"/>
              </a:rPr>
              <a:t>銀花</a:t>
            </a:r>
            <a:endParaRPr sz="2800">
              <a:latin typeface="SimSun"/>
              <a:cs typeface="SimSun"/>
            </a:endParaRPr>
          </a:p>
          <a:p>
            <a:pPr marL="635" algn="ctr">
              <a:lnSpc>
                <a:spcPts val="2055"/>
              </a:lnSpc>
              <a:spcBef>
                <a:spcPts val="60"/>
              </a:spcBef>
            </a:pPr>
            <a:r>
              <a:rPr sz="1800" spc="-10" dirty="0">
                <a:solidFill>
                  <a:srgbClr val="FFFFFF"/>
                </a:solidFill>
                <a:latin typeface="SimSun"/>
                <a:cs typeface="SimSun"/>
              </a:rPr>
              <a:t>南青山本店</a:t>
            </a:r>
            <a:endParaRPr sz="1800">
              <a:latin typeface="SimSun"/>
              <a:cs typeface="SimSun"/>
            </a:endParaRPr>
          </a:p>
        </p:txBody>
      </p:sp>
      <p:pic>
        <p:nvPicPr>
          <p:cNvPr id="13" name="object 13"/>
          <p:cNvPicPr/>
          <p:nvPr/>
        </p:nvPicPr>
        <p:blipFill>
          <a:blip r:embed="rId3" cstate="print"/>
          <a:stretch>
            <a:fillRect/>
          </a:stretch>
        </p:blipFill>
        <p:spPr>
          <a:xfrm>
            <a:off x="77722" y="106679"/>
            <a:ext cx="3047999" cy="4114798"/>
          </a:xfrm>
          <a:prstGeom prst="rect">
            <a:avLst/>
          </a:prstGeom>
        </p:spPr>
      </p:pic>
      <p:sp>
        <p:nvSpPr>
          <p:cNvPr id="14" name="object 14"/>
          <p:cNvSpPr txBox="1"/>
          <p:nvPr/>
        </p:nvSpPr>
        <p:spPr>
          <a:xfrm>
            <a:off x="77722" y="3163826"/>
            <a:ext cx="3048000" cy="1179195"/>
          </a:xfrm>
          <a:prstGeom prst="rect">
            <a:avLst/>
          </a:prstGeom>
          <a:solidFill>
            <a:srgbClr val="FFFFFF"/>
          </a:solidFill>
          <a:ln w="19049">
            <a:solidFill>
              <a:srgbClr val="BDAF5D"/>
            </a:solidFill>
          </a:ln>
        </p:spPr>
        <p:txBody>
          <a:bodyPr vert="horz" wrap="square" lIns="0" tIns="60325" rIns="0" bIns="0" rtlCol="0">
            <a:spAutoFit/>
          </a:bodyPr>
          <a:lstStyle/>
          <a:p>
            <a:pPr>
              <a:lnSpc>
                <a:spcPct val="100000"/>
              </a:lnSpc>
              <a:spcBef>
                <a:spcPts val="475"/>
              </a:spcBef>
            </a:pPr>
            <a:endParaRPr sz="1800">
              <a:latin typeface="Times New Roman"/>
              <a:cs typeface="Times New Roman"/>
            </a:endParaRPr>
          </a:p>
          <a:p>
            <a:pPr marL="502284" marR="256540" indent="-233679">
              <a:lnSpc>
                <a:spcPct val="111100"/>
              </a:lnSpc>
            </a:pPr>
            <a:r>
              <a:rPr sz="1800" b="1" spc="-5" dirty="0">
                <a:latin typeface="Microsoft YaHei"/>
                <a:cs typeface="Microsoft YaHei"/>
              </a:rPr>
              <a:t>トータル美還元肌サロン</a:t>
            </a:r>
            <a:r>
              <a:rPr sz="1800" b="1" spc="-50" dirty="0">
                <a:latin typeface="Microsoft YaHei"/>
                <a:cs typeface="Microsoft YaHei"/>
              </a:rPr>
              <a:t> </a:t>
            </a:r>
            <a:r>
              <a:rPr sz="1800" b="1" spc="-204" dirty="0">
                <a:latin typeface="Microsoft YaHei"/>
                <a:cs typeface="Microsoft YaHei"/>
              </a:rPr>
              <a:t>GrowBranch</a:t>
            </a:r>
            <a:r>
              <a:rPr sz="1800" b="1" spc="75" dirty="0">
                <a:latin typeface="Microsoft YaHei"/>
                <a:cs typeface="Microsoft YaHei"/>
              </a:rPr>
              <a:t> </a:t>
            </a:r>
            <a:r>
              <a:rPr sz="1800" b="1" dirty="0">
                <a:latin typeface="Microsoft YaHei"/>
                <a:cs typeface="Microsoft YaHei"/>
              </a:rPr>
              <a:t>Pty</a:t>
            </a:r>
            <a:r>
              <a:rPr sz="1800" b="1" spc="85" dirty="0">
                <a:latin typeface="Microsoft YaHei"/>
                <a:cs typeface="Microsoft YaHei"/>
              </a:rPr>
              <a:t> </a:t>
            </a:r>
            <a:r>
              <a:rPr sz="1800" b="1" spc="-25" dirty="0">
                <a:latin typeface="Microsoft YaHei"/>
                <a:cs typeface="Microsoft YaHei"/>
              </a:rPr>
              <a:t>Ltd</a:t>
            </a:r>
            <a:endParaRPr sz="1800">
              <a:latin typeface="Microsoft YaHei"/>
              <a:cs typeface="Microsoft YaHei"/>
            </a:endParaRPr>
          </a:p>
        </p:txBody>
      </p:sp>
      <p:sp>
        <p:nvSpPr>
          <p:cNvPr id="15" name="object 15"/>
          <p:cNvSpPr/>
          <p:nvPr/>
        </p:nvSpPr>
        <p:spPr>
          <a:xfrm>
            <a:off x="228600" y="2743205"/>
            <a:ext cx="2667000" cy="341630"/>
          </a:xfrm>
          <a:custGeom>
            <a:avLst/>
            <a:gdLst/>
            <a:ahLst/>
            <a:cxnLst/>
            <a:rect l="l" t="t" r="r" b="b"/>
            <a:pathLst>
              <a:path w="2667000" h="341630">
                <a:moveTo>
                  <a:pt x="2667000" y="0"/>
                </a:moveTo>
                <a:lnTo>
                  <a:pt x="0" y="0"/>
                </a:lnTo>
                <a:lnTo>
                  <a:pt x="0" y="341546"/>
                </a:lnTo>
                <a:lnTo>
                  <a:pt x="2667000" y="341546"/>
                </a:lnTo>
                <a:lnTo>
                  <a:pt x="2667000" y="0"/>
                </a:lnTo>
                <a:close/>
              </a:path>
            </a:pathLst>
          </a:custGeom>
          <a:solidFill>
            <a:srgbClr val="FFFFFF"/>
          </a:solid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15315" y="6550291"/>
            <a:ext cx="76200" cy="152400"/>
          </a:xfrm>
          <a:prstGeom prst="rect">
            <a:avLst/>
          </a:prstGeom>
        </p:spPr>
        <p:txBody>
          <a:bodyPr vert="horz" wrap="square" lIns="0" tIns="0" rIns="0" bIns="0" rtlCol="0">
            <a:spAutoFit/>
          </a:bodyPr>
          <a:lstStyle/>
          <a:p>
            <a:pPr>
              <a:lnSpc>
                <a:spcPts val="1200"/>
              </a:lnSpc>
            </a:pPr>
            <a:r>
              <a:rPr sz="1200" spc="-50" dirty="0">
                <a:solidFill>
                  <a:srgbClr val="A4A4A4"/>
                </a:solidFill>
                <a:latin typeface="SimSun"/>
                <a:cs typeface="SimSun"/>
              </a:rPr>
              <a:t>3</a:t>
            </a:r>
            <a:endParaRPr sz="1200">
              <a:latin typeface="SimSun"/>
              <a:cs typeface="SimSun"/>
            </a:endParaRPr>
          </a:p>
        </p:txBody>
      </p:sp>
      <p:grpSp>
        <p:nvGrpSpPr>
          <p:cNvPr id="3" name="object 3"/>
          <p:cNvGrpSpPr/>
          <p:nvPr/>
        </p:nvGrpSpPr>
        <p:grpSpPr>
          <a:xfrm>
            <a:off x="3697223" y="1435608"/>
            <a:ext cx="8495030" cy="5422900"/>
            <a:chOff x="3697223" y="1435608"/>
            <a:chExt cx="8495030" cy="5422900"/>
          </a:xfrm>
        </p:grpSpPr>
        <p:sp>
          <p:nvSpPr>
            <p:cNvPr id="4" name="object 4"/>
            <p:cNvSpPr/>
            <p:nvPr/>
          </p:nvSpPr>
          <p:spPr>
            <a:xfrm>
              <a:off x="3697224" y="1435607"/>
              <a:ext cx="8495030" cy="5422900"/>
            </a:xfrm>
            <a:custGeom>
              <a:avLst/>
              <a:gdLst/>
              <a:ahLst/>
              <a:cxnLst/>
              <a:rect l="l" t="t" r="r" b="b"/>
              <a:pathLst>
                <a:path w="8495030" h="5422900">
                  <a:moveTo>
                    <a:pt x="8494763" y="0"/>
                  </a:moveTo>
                  <a:lnTo>
                    <a:pt x="8355990" y="124968"/>
                  </a:lnTo>
                  <a:lnTo>
                    <a:pt x="0" y="124968"/>
                  </a:lnTo>
                  <a:lnTo>
                    <a:pt x="0" y="1129284"/>
                  </a:lnTo>
                  <a:lnTo>
                    <a:pt x="7240740" y="1129284"/>
                  </a:lnTo>
                  <a:lnTo>
                    <a:pt x="2473452" y="5422392"/>
                  </a:lnTo>
                  <a:lnTo>
                    <a:pt x="8494763" y="5422392"/>
                  </a:lnTo>
                  <a:lnTo>
                    <a:pt x="8494763" y="0"/>
                  </a:lnTo>
                  <a:close/>
                </a:path>
              </a:pathLst>
            </a:custGeom>
            <a:solidFill>
              <a:srgbClr val="F2EFE2"/>
            </a:solidFill>
          </p:spPr>
          <p:txBody>
            <a:bodyPr wrap="square" lIns="0" tIns="0" rIns="0" bIns="0" rtlCol="0"/>
            <a:lstStyle/>
            <a:p>
              <a:endParaRPr/>
            </a:p>
          </p:txBody>
        </p:sp>
        <p:sp>
          <p:nvSpPr>
            <p:cNvPr id="5" name="object 5"/>
            <p:cNvSpPr/>
            <p:nvPr/>
          </p:nvSpPr>
          <p:spPr>
            <a:xfrm>
              <a:off x="3697223" y="1588008"/>
              <a:ext cx="3924300" cy="1005840"/>
            </a:xfrm>
            <a:custGeom>
              <a:avLst/>
              <a:gdLst/>
              <a:ahLst/>
              <a:cxnLst/>
              <a:rect l="l" t="t" r="r" b="b"/>
              <a:pathLst>
                <a:path w="3924300" h="1005839">
                  <a:moveTo>
                    <a:pt x="3408553" y="0"/>
                  </a:moveTo>
                  <a:lnTo>
                    <a:pt x="0" y="0"/>
                  </a:lnTo>
                  <a:lnTo>
                    <a:pt x="0" y="1005839"/>
                  </a:lnTo>
                  <a:lnTo>
                    <a:pt x="3408553" y="1005839"/>
                  </a:lnTo>
                  <a:lnTo>
                    <a:pt x="3924300" y="502919"/>
                  </a:lnTo>
                  <a:lnTo>
                    <a:pt x="3408553" y="0"/>
                  </a:lnTo>
                  <a:close/>
                </a:path>
              </a:pathLst>
            </a:custGeom>
            <a:solidFill>
              <a:srgbClr val="C3E4ED"/>
            </a:solidFill>
          </p:spPr>
          <p:txBody>
            <a:bodyPr wrap="square" lIns="0" tIns="0" rIns="0" bIns="0" rtlCol="0"/>
            <a:lstStyle/>
            <a:p>
              <a:endParaRPr/>
            </a:p>
          </p:txBody>
        </p:sp>
        <p:sp>
          <p:nvSpPr>
            <p:cNvPr id="6" name="object 6"/>
            <p:cNvSpPr/>
            <p:nvPr/>
          </p:nvSpPr>
          <p:spPr>
            <a:xfrm>
              <a:off x="3697223" y="2630424"/>
              <a:ext cx="8368665" cy="1003300"/>
            </a:xfrm>
            <a:custGeom>
              <a:avLst/>
              <a:gdLst/>
              <a:ahLst/>
              <a:cxnLst/>
              <a:rect l="l" t="t" r="r" b="b"/>
              <a:pathLst>
                <a:path w="8368665" h="1003300">
                  <a:moveTo>
                    <a:pt x="8368282" y="0"/>
                  </a:moveTo>
                  <a:lnTo>
                    <a:pt x="0" y="0"/>
                  </a:lnTo>
                  <a:lnTo>
                    <a:pt x="0" y="1002792"/>
                  </a:lnTo>
                  <a:lnTo>
                    <a:pt x="8368282" y="1002792"/>
                  </a:lnTo>
                  <a:lnTo>
                    <a:pt x="8368282" y="0"/>
                  </a:lnTo>
                  <a:close/>
                </a:path>
              </a:pathLst>
            </a:custGeom>
            <a:solidFill>
              <a:srgbClr val="F2EFE2"/>
            </a:solidFill>
          </p:spPr>
          <p:txBody>
            <a:bodyPr wrap="square" lIns="0" tIns="0" rIns="0" bIns="0" rtlCol="0"/>
            <a:lstStyle/>
            <a:p>
              <a:endParaRPr/>
            </a:p>
          </p:txBody>
        </p:sp>
        <p:sp>
          <p:nvSpPr>
            <p:cNvPr id="7" name="object 7"/>
            <p:cNvSpPr/>
            <p:nvPr/>
          </p:nvSpPr>
          <p:spPr>
            <a:xfrm>
              <a:off x="3697223" y="2639568"/>
              <a:ext cx="3924300" cy="1005840"/>
            </a:xfrm>
            <a:custGeom>
              <a:avLst/>
              <a:gdLst/>
              <a:ahLst/>
              <a:cxnLst/>
              <a:rect l="l" t="t" r="r" b="b"/>
              <a:pathLst>
                <a:path w="3924300" h="1005839">
                  <a:moveTo>
                    <a:pt x="3408553" y="0"/>
                  </a:moveTo>
                  <a:lnTo>
                    <a:pt x="0" y="0"/>
                  </a:lnTo>
                  <a:lnTo>
                    <a:pt x="0" y="1005841"/>
                  </a:lnTo>
                  <a:lnTo>
                    <a:pt x="3408553" y="1005841"/>
                  </a:lnTo>
                  <a:lnTo>
                    <a:pt x="3924300" y="502921"/>
                  </a:lnTo>
                  <a:lnTo>
                    <a:pt x="3408553" y="0"/>
                  </a:lnTo>
                  <a:close/>
                </a:path>
              </a:pathLst>
            </a:custGeom>
            <a:solidFill>
              <a:srgbClr val="C3E4ED"/>
            </a:solidFill>
          </p:spPr>
          <p:txBody>
            <a:bodyPr wrap="square" lIns="0" tIns="0" rIns="0" bIns="0" rtlCol="0"/>
            <a:lstStyle/>
            <a:p>
              <a:endParaRPr/>
            </a:p>
          </p:txBody>
        </p:sp>
      </p:grpSp>
      <p:sp>
        <p:nvSpPr>
          <p:cNvPr id="8" name="object 8"/>
          <p:cNvSpPr txBox="1"/>
          <p:nvPr/>
        </p:nvSpPr>
        <p:spPr>
          <a:xfrm>
            <a:off x="4283881" y="1639317"/>
            <a:ext cx="2199005" cy="1938655"/>
          </a:xfrm>
          <a:prstGeom prst="rect">
            <a:avLst/>
          </a:prstGeom>
        </p:spPr>
        <p:txBody>
          <a:bodyPr vert="horz" wrap="square" lIns="0" tIns="33020" rIns="0" bIns="0" rtlCol="0">
            <a:spAutoFit/>
          </a:bodyPr>
          <a:lstStyle/>
          <a:p>
            <a:pPr marL="141605" marR="149225" indent="1270" algn="ctr">
              <a:lnSpc>
                <a:spcPts val="3300"/>
              </a:lnSpc>
              <a:spcBef>
                <a:spcPts val="260"/>
              </a:spcBef>
              <a:tabLst>
                <a:tab pos="1445260" algn="l"/>
              </a:tabLst>
            </a:pPr>
            <a:r>
              <a:rPr sz="2800" spc="-10" dirty="0">
                <a:solidFill>
                  <a:srgbClr val="61625E"/>
                </a:solidFill>
                <a:latin typeface="MS PGothic"/>
                <a:cs typeface="MS PGothic"/>
              </a:rPr>
              <a:t>パートナ</a:t>
            </a:r>
            <a:r>
              <a:rPr sz="2800" spc="-50" dirty="0">
                <a:solidFill>
                  <a:srgbClr val="61625E"/>
                </a:solidFill>
                <a:latin typeface="MS PGothic"/>
                <a:cs typeface="MS PGothic"/>
              </a:rPr>
              <a:t>ー</a:t>
            </a:r>
            <a:r>
              <a:rPr sz="2800" spc="-10" dirty="0">
                <a:solidFill>
                  <a:srgbClr val="61625E"/>
                </a:solidFill>
                <a:latin typeface="MS PGothic"/>
                <a:cs typeface="MS PGothic"/>
              </a:rPr>
              <a:t>加盟</a:t>
            </a:r>
            <a:r>
              <a:rPr sz="2800" spc="-50" dirty="0">
                <a:solidFill>
                  <a:srgbClr val="61625E"/>
                </a:solidFill>
                <a:latin typeface="MS PGothic"/>
                <a:cs typeface="MS PGothic"/>
              </a:rPr>
              <a:t>金</a:t>
            </a:r>
            <a:r>
              <a:rPr sz="2800" dirty="0">
                <a:solidFill>
                  <a:srgbClr val="61625E"/>
                </a:solidFill>
                <a:latin typeface="MS PGothic"/>
                <a:cs typeface="MS PGothic"/>
              </a:rPr>
              <a:t>	</a:t>
            </a:r>
            <a:r>
              <a:rPr sz="2800" spc="-15" dirty="0">
                <a:solidFill>
                  <a:srgbClr val="747571"/>
                </a:solidFill>
                <a:latin typeface="MS PGothic"/>
                <a:cs typeface="MS PGothic"/>
              </a:rPr>
              <a:t>０</a:t>
            </a:r>
            <a:r>
              <a:rPr sz="2800" spc="-50" dirty="0">
                <a:solidFill>
                  <a:srgbClr val="747571"/>
                </a:solidFill>
                <a:latin typeface="MS PGothic"/>
                <a:cs typeface="MS PGothic"/>
              </a:rPr>
              <a:t>円</a:t>
            </a:r>
            <a:endParaRPr sz="2800">
              <a:latin typeface="MS PGothic"/>
              <a:cs typeface="MS PGothic"/>
            </a:endParaRPr>
          </a:p>
          <a:p>
            <a:pPr marR="5080" algn="ctr">
              <a:lnSpc>
                <a:spcPct val="100000"/>
              </a:lnSpc>
              <a:spcBef>
                <a:spcPts val="1565"/>
              </a:spcBef>
            </a:pPr>
            <a:r>
              <a:rPr sz="2800" spc="-15" dirty="0">
                <a:solidFill>
                  <a:srgbClr val="4F81BD"/>
                </a:solidFill>
                <a:latin typeface="MS PGothic"/>
                <a:cs typeface="MS PGothic"/>
              </a:rPr>
              <a:t>ロイ</a:t>
            </a:r>
            <a:r>
              <a:rPr sz="2800" spc="-55" dirty="0">
                <a:solidFill>
                  <a:srgbClr val="6095C9"/>
                </a:solidFill>
                <a:latin typeface="MS PGothic"/>
                <a:cs typeface="MS PGothic"/>
              </a:rPr>
              <a:t>ヤ</a:t>
            </a:r>
            <a:r>
              <a:rPr sz="2800" spc="-20" dirty="0">
                <a:solidFill>
                  <a:srgbClr val="4F81BD"/>
                </a:solidFill>
                <a:latin typeface="MS PGothic"/>
                <a:cs typeface="MS PGothic"/>
              </a:rPr>
              <a:t>ルティー</a:t>
            </a:r>
            <a:endParaRPr sz="2800">
              <a:latin typeface="MS PGothic"/>
              <a:cs typeface="MS PGothic"/>
            </a:endParaRPr>
          </a:p>
          <a:p>
            <a:pPr marR="5715" algn="ctr">
              <a:lnSpc>
                <a:spcPct val="100000"/>
              </a:lnSpc>
              <a:spcBef>
                <a:spcPts val="20"/>
              </a:spcBef>
            </a:pPr>
            <a:r>
              <a:rPr sz="2800" spc="-35" dirty="0">
                <a:solidFill>
                  <a:srgbClr val="4F81BD"/>
                </a:solidFill>
                <a:latin typeface="MS PGothic"/>
                <a:cs typeface="MS PGothic"/>
              </a:rPr>
              <a:t>０円</a:t>
            </a:r>
            <a:endParaRPr sz="2800">
              <a:latin typeface="MS PGothic"/>
              <a:cs typeface="MS PGothic"/>
            </a:endParaRPr>
          </a:p>
        </p:txBody>
      </p:sp>
      <p:sp>
        <p:nvSpPr>
          <p:cNvPr id="9" name="object 9"/>
          <p:cNvSpPr/>
          <p:nvPr/>
        </p:nvSpPr>
        <p:spPr>
          <a:xfrm>
            <a:off x="3697224" y="3697223"/>
            <a:ext cx="8368665" cy="1005840"/>
          </a:xfrm>
          <a:custGeom>
            <a:avLst/>
            <a:gdLst/>
            <a:ahLst/>
            <a:cxnLst/>
            <a:rect l="l" t="t" r="r" b="b"/>
            <a:pathLst>
              <a:path w="8368665" h="1005839">
                <a:moveTo>
                  <a:pt x="8368271" y="1524"/>
                </a:moveTo>
                <a:lnTo>
                  <a:pt x="3410115" y="1524"/>
                </a:lnTo>
                <a:lnTo>
                  <a:pt x="3408553" y="0"/>
                </a:lnTo>
                <a:lnTo>
                  <a:pt x="0" y="0"/>
                </a:lnTo>
                <a:lnTo>
                  <a:pt x="0" y="1524"/>
                </a:lnTo>
                <a:lnTo>
                  <a:pt x="0" y="1005840"/>
                </a:lnTo>
                <a:lnTo>
                  <a:pt x="3408553" y="1005840"/>
                </a:lnTo>
                <a:lnTo>
                  <a:pt x="8368271" y="1005840"/>
                </a:lnTo>
                <a:lnTo>
                  <a:pt x="8368271" y="1524"/>
                </a:lnTo>
                <a:close/>
              </a:path>
            </a:pathLst>
          </a:custGeom>
          <a:solidFill>
            <a:srgbClr val="E6E0C3"/>
          </a:solidFill>
        </p:spPr>
        <p:txBody>
          <a:bodyPr wrap="square" lIns="0" tIns="0" rIns="0" bIns="0" rtlCol="0"/>
          <a:lstStyle/>
          <a:p>
            <a:endParaRPr/>
          </a:p>
        </p:txBody>
      </p:sp>
      <p:sp>
        <p:nvSpPr>
          <p:cNvPr id="10" name="object 10"/>
          <p:cNvSpPr txBox="1"/>
          <p:nvPr/>
        </p:nvSpPr>
        <p:spPr>
          <a:xfrm>
            <a:off x="3939666" y="3748532"/>
            <a:ext cx="2852420" cy="871219"/>
          </a:xfrm>
          <a:prstGeom prst="rect">
            <a:avLst/>
          </a:prstGeom>
        </p:spPr>
        <p:txBody>
          <a:bodyPr vert="horz" wrap="square" lIns="0" tIns="33019" rIns="0" bIns="0" rtlCol="0">
            <a:spAutoFit/>
          </a:bodyPr>
          <a:lstStyle/>
          <a:p>
            <a:pPr marL="1117600" marR="5080" indent="-1117600">
              <a:lnSpc>
                <a:spcPts val="3300"/>
              </a:lnSpc>
              <a:spcBef>
                <a:spcPts val="259"/>
              </a:spcBef>
            </a:pPr>
            <a:r>
              <a:rPr sz="2800" spc="-20" dirty="0">
                <a:solidFill>
                  <a:srgbClr val="4F81BD"/>
                </a:solidFill>
                <a:latin typeface="MS PGothic"/>
                <a:cs typeface="MS PGothic"/>
              </a:rPr>
              <a:t>毎月の必須仕入れ</a:t>
            </a:r>
            <a:r>
              <a:rPr sz="2800" spc="-45" dirty="0">
                <a:solidFill>
                  <a:srgbClr val="4F81BD"/>
                </a:solidFill>
                <a:latin typeface="MS PGothic"/>
                <a:cs typeface="MS PGothic"/>
              </a:rPr>
              <a:t>無し</a:t>
            </a:r>
            <a:endParaRPr sz="2800">
              <a:latin typeface="MS PGothic"/>
              <a:cs typeface="MS PGothic"/>
            </a:endParaRPr>
          </a:p>
        </p:txBody>
      </p:sp>
      <p:sp>
        <p:nvSpPr>
          <p:cNvPr id="11" name="object 11"/>
          <p:cNvSpPr/>
          <p:nvPr/>
        </p:nvSpPr>
        <p:spPr>
          <a:xfrm>
            <a:off x="3697224" y="4767071"/>
            <a:ext cx="8368665" cy="1013460"/>
          </a:xfrm>
          <a:custGeom>
            <a:avLst/>
            <a:gdLst/>
            <a:ahLst/>
            <a:cxnLst/>
            <a:rect l="l" t="t" r="r" b="b"/>
            <a:pathLst>
              <a:path w="8368665" h="1013460">
                <a:moveTo>
                  <a:pt x="8368271" y="10668"/>
                </a:moveTo>
                <a:lnTo>
                  <a:pt x="3419487" y="10668"/>
                </a:lnTo>
                <a:lnTo>
                  <a:pt x="3408553" y="0"/>
                </a:lnTo>
                <a:lnTo>
                  <a:pt x="0" y="0"/>
                </a:lnTo>
                <a:lnTo>
                  <a:pt x="0" y="10668"/>
                </a:lnTo>
                <a:lnTo>
                  <a:pt x="0" y="1005840"/>
                </a:lnTo>
                <a:lnTo>
                  <a:pt x="0" y="1013460"/>
                </a:lnTo>
                <a:lnTo>
                  <a:pt x="8368271" y="1013460"/>
                </a:lnTo>
                <a:lnTo>
                  <a:pt x="8368271" y="10668"/>
                </a:lnTo>
                <a:close/>
              </a:path>
            </a:pathLst>
          </a:custGeom>
          <a:solidFill>
            <a:srgbClr val="E6E0C3"/>
          </a:solidFill>
        </p:spPr>
        <p:txBody>
          <a:bodyPr wrap="square" lIns="0" tIns="0" rIns="0" bIns="0" rtlCol="0"/>
          <a:lstStyle/>
          <a:p>
            <a:endParaRPr/>
          </a:p>
        </p:txBody>
      </p:sp>
      <p:sp>
        <p:nvSpPr>
          <p:cNvPr id="12" name="object 12"/>
          <p:cNvSpPr txBox="1"/>
          <p:nvPr/>
        </p:nvSpPr>
        <p:spPr>
          <a:xfrm>
            <a:off x="3849752" y="4849114"/>
            <a:ext cx="3398520" cy="845819"/>
          </a:xfrm>
          <a:prstGeom prst="rect">
            <a:avLst/>
          </a:prstGeom>
        </p:spPr>
        <p:txBody>
          <a:bodyPr vert="horz" wrap="square" lIns="0" tIns="12700" rIns="0" bIns="0" rtlCol="0">
            <a:spAutoFit/>
          </a:bodyPr>
          <a:lstStyle/>
          <a:p>
            <a:pPr algn="ctr">
              <a:lnSpc>
                <a:spcPts val="2130"/>
              </a:lnSpc>
              <a:spcBef>
                <a:spcPts val="100"/>
              </a:spcBef>
            </a:pPr>
            <a:r>
              <a:rPr sz="1800" spc="-30" dirty="0">
                <a:solidFill>
                  <a:srgbClr val="4F81BD"/>
                </a:solidFill>
                <a:latin typeface="MS PGothic"/>
                <a:cs typeface="MS PGothic"/>
              </a:rPr>
              <a:t>加盟時に専用美容機器</a:t>
            </a:r>
            <a:endParaRPr sz="1800">
              <a:latin typeface="MS PGothic"/>
              <a:cs typeface="MS PGothic"/>
            </a:endParaRPr>
          </a:p>
          <a:p>
            <a:pPr marL="12065" marR="5080" algn="ctr">
              <a:lnSpc>
                <a:spcPts val="2200"/>
              </a:lnSpc>
              <a:spcBef>
                <a:spcPts val="10"/>
              </a:spcBef>
            </a:pPr>
            <a:r>
              <a:rPr sz="1800" spc="75" dirty="0">
                <a:solidFill>
                  <a:srgbClr val="4F81BD"/>
                </a:solidFill>
                <a:latin typeface="SimSun"/>
                <a:cs typeface="SimSun"/>
              </a:rPr>
              <a:t>L</a:t>
            </a:r>
            <a:r>
              <a:rPr sz="1800" spc="75" dirty="0">
                <a:solidFill>
                  <a:srgbClr val="6095C9"/>
                </a:solidFill>
                <a:latin typeface="SimSun"/>
                <a:cs typeface="SimSun"/>
              </a:rPr>
              <a:t>IGA</a:t>
            </a:r>
            <a:r>
              <a:rPr sz="1800" spc="-445" dirty="0">
                <a:solidFill>
                  <a:srgbClr val="6095C9"/>
                </a:solidFill>
                <a:latin typeface="SimSun"/>
                <a:cs typeface="SimSun"/>
              </a:rPr>
              <a:t> </a:t>
            </a:r>
            <a:r>
              <a:rPr sz="1800" dirty="0">
                <a:solidFill>
                  <a:srgbClr val="6095C9"/>
                </a:solidFill>
                <a:latin typeface="SimSun"/>
                <a:cs typeface="SimSun"/>
              </a:rPr>
              <a:t>M</a:t>
            </a:r>
            <a:r>
              <a:rPr sz="1800" spc="-445" dirty="0">
                <a:solidFill>
                  <a:srgbClr val="6095C9"/>
                </a:solidFill>
                <a:latin typeface="SimSun"/>
                <a:cs typeface="SimSun"/>
              </a:rPr>
              <a:t> </a:t>
            </a:r>
            <a:r>
              <a:rPr sz="1800" spc="145" dirty="0">
                <a:solidFill>
                  <a:srgbClr val="6095C9"/>
                </a:solidFill>
                <a:latin typeface="SimSun"/>
                <a:cs typeface="SimSun"/>
              </a:rPr>
              <a:t>EN</a:t>
            </a:r>
            <a:r>
              <a:rPr sz="1800" spc="-605" dirty="0">
                <a:solidFill>
                  <a:srgbClr val="6095C9"/>
                </a:solidFill>
                <a:latin typeface="SimSun"/>
                <a:cs typeface="SimSun"/>
              </a:rPr>
              <a:t> </a:t>
            </a:r>
            <a:r>
              <a:rPr sz="1800" dirty="0">
                <a:solidFill>
                  <a:srgbClr val="6095C9"/>
                </a:solidFill>
                <a:latin typeface="SimSun"/>
                <a:cs typeface="SimSun"/>
              </a:rPr>
              <a:t>T</a:t>
            </a:r>
            <a:r>
              <a:rPr sz="1800" spc="-610" dirty="0">
                <a:solidFill>
                  <a:srgbClr val="6095C9"/>
                </a:solidFill>
                <a:latin typeface="SimSun"/>
                <a:cs typeface="SimSun"/>
              </a:rPr>
              <a:t> </a:t>
            </a:r>
            <a:r>
              <a:rPr sz="1800" spc="-20" dirty="0">
                <a:solidFill>
                  <a:srgbClr val="6095C9"/>
                </a:solidFill>
                <a:latin typeface="MS PGothic"/>
                <a:cs typeface="MS PGothic"/>
              </a:rPr>
              <a:t>スキンプ</a:t>
            </a:r>
            <a:r>
              <a:rPr sz="1800" spc="-10" dirty="0">
                <a:solidFill>
                  <a:srgbClr val="4F81BD"/>
                </a:solidFill>
                <a:latin typeface="MS PGothic"/>
                <a:cs typeface="MS PGothic"/>
              </a:rPr>
              <a:t>ラズマ</a:t>
            </a:r>
            <a:r>
              <a:rPr sz="1800" spc="-40" dirty="0">
                <a:solidFill>
                  <a:srgbClr val="6095C9"/>
                </a:solidFill>
                <a:latin typeface="MS PGothic"/>
                <a:cs typeface="MS PGothic"/>
              </a:rPr>
              <a:t>ホワイト</a:t>
            </a:r>
            <a:r>
              <a:rPr sz="1800" spc="-25" dirty="0">
                <a:solidFill>
                  <a:srgbClr val="4F81BD"/>
                </a:solidFill>
                <a:latin typeface="MS PGothic"/>
                <a:cs typeface="MS PGothic"/>
              </a:rPr>
              <a:t>購入</a:t>
            </a:r>
            <a:endParaRPr sz="1800">
              <a:latin typeface="MS PGothic"/>
              <a:cs typeface="MS PGothic"/>
            </a:endParaRPr>
          </a:p>
        </p:txBody>
      </p:sp>
      <p:sp>
        <p:nvSpPr>
          <p:cNvPr id="13" name="object 13"/>
          <p:cNvSpPr/>
          <p:nvPr/>
        </p:nvSpPr>
        <p:spPr>
          <a:xfrm>
            <a:off x="3697224" y="5843015"/>
            <a:ext cx="8368665" cy="1005840"/>
          </a:xfrm>
          <a:custGeom>
            <a:avLst/>
            <a:gdLst/>
            <a:ahLst/>
            <a:cxnLst/>
            <a:rect l="l" t="t" r="r" b="b"/>
            <a:pathLst>
              <a:path w="8368665" h="1005840">
                <a:moveTo>
                  <a:pt x="8368271" y="0"/>
                </a:moveTo>
                <a:lnTo>
                  <a:pt x="3408553" y="0"/>
                </a:lnTo>
                <a:lnTo>
                  <a:pt x="0" y="0"/>
                </a:lnTo>
                <a:lnTo>
                  <a:pt x="0" y="1004316"/>
                </a:lnTo>
                <a:lnTo>
                  <a:pt x="0" y="1005840"/>
                </a:lnTo>
                <a:lnTo>
                  <a:pt x="3408553" y="1005840"/>
                </a:lnTo>
                <a:lnTo>
                  <a:pt x="3410115" y="1004316"/>
                </a:lnTo>
                <a:lnTo>
                  <a:pt x="8368271" y="1004316"/>
                </a:lnTo>
                <a:lnTo>
                  <a:pt x="8368271" y="0"/>
                </a:lnTo>
                <a:close/>
              </a:path>
            </a:pathLst>
          </a:custGeom>
          <a:solidFill>
            <a:srgbClr val="E6E0C3"/>
          </a:solidFill>
        </p:spPr>
        <p:txBody>
          <a:bodyPr wrap="square" lIns="0" tIns="0" rIns="0" bIns="0" rtlCol="0"/>
          <a:lstStyle/>
          <a:p>
            <a:endParaRPr/>
          </a:p>
        </p:txBody>
      </p:sp>
      <p:sp>
        <p:nvSpPr>
          <p:cNvPr id="14" name="object 14"/>
          <p:cNvSpPr txBox="1"/>
          <p:nvPr/>
        </p:nvSpPr>
        <p:spPr>
          <a:xfrm>
            <a:off x="3909188" y="5942788"/>
            <a:ext cx="2922905" cy="746760"/>
          </a:xfrm>
          <a:prstGeom prst="rect">
            <a:avLst/>
          </a:prstGeom>
        </p:spPr>
        <p:txBody>
          <a:bodyPr vert="horz" wrap="square" lIns="0" tIns="33019" rIns="0" bIns="0" rtlCol="0">
            <a:spAutoFit/>
          </a:bodyPr>
          <a:lstStyle/>
          <a:p>
            <a:pPr marL="12700" marR="5080" indent="266700">
              <a:lnSpc>
                <a:spcPts val="2800"/>
              </a:lnSpc>
              <a:spcBef>
                <a:spcPts val="259"/>
              </a:spcBef>
            </a:pPr>
            <a:r>
              <a:rPr sz="2400" spc="-30" dirty="0">
                <a:solidFill>
                  <a:srgbClr val="4F81BD"/>
                </a:solidFill>
                <a:latin typeface="MS PGothic"/>
                <a:cs typeface="MS PGothic"/>
              </a:rPr>
              <a:t>還元美肌サロ</a:t>
            </a:r>
            <a:r>
              <a:rPr sz="2400" spc="-20" dirty="0">
                <a:solidFill>
                  <a:srgbClr val="6095C9"/>
                </a:solidFill>
                <a:latin typeface="MS PGothic"/>
                <a:cs typeface="MS PGothic"/>
              </a:rPr>
              <a:t>ン</a:t>
            </a:r>
            <a:r>
              <a:rPr sz="2400" spc="-20" dirty="0">
                <a:solidFill>
                  <a:srgbClr val="4F81BD"/>
                </a:solidFill>
                <a:latin typeface="MS PGothic"/>
                <a:cs typeface="MS PGothic"/>
              </a:rPr>
              <a:t>の名</a:t>
            </a:r>
            <a:r>
              <a:rPr sz="2400" spc="-35" dirty="0">
                <a:solidFill>
                  <a:srgbClr val="4F81BD"/>
                </a:solidFill>
                <a:latin typeface="MS PGothic"/>
                <a:cs typeface="MS PGothic"/>
              </a:rPr>
              <a:t>称使用は自由です。</a:t>
            </a:r>
            <a:endParaRPr sz="2400">
              <a:latin typeface="MS PGothic"/>
              <a:cs typeface="MS PGothic"/>
            </a:endParaRPr>
          </a:p>
        </p:txBody>
      </p:sp>
      <p:sp>
        <p:nvSpPr>
          <p:cNvPr id="15" name="object 15"/>
          <p:cNvSpPr txBox="1">
            <a:spLocks noGrp="1"/>
          </p:cNvSpPr>
          <p:nvPr>
            <p:ph type="title"/>
          </p:nvPr>
        </p:nvSpPr>
        <p:spPr>
          <a:prstGeom prst="rect">
            <a:avLst/>
          </a:prstGeom>
        </p:spPr>
        <p:txBody>
          <a:bodyPr vert="horz" wrap="square" lIns="0" tIns="33020" rIns="0" bIns="0" rtlCol="0">
            <a:spAutoFit/>
          </a:bodyPr>
          <a:lstStyle/>
          <a:p>
            <a:pPr marR="5080">
              <a:lnSpc>
                <a:spcPts val="3300"/>
              </a:lnSpc>
              <a:spcBef>
                <a:spcPts val="260"/>
              </a:spcBef>
            </a:pPr>
            <a:r>
              <a:rPr spc="-10" dirty="0"/>
              <a:t>パート</a:t>
            </a:r>
            <a:r>
              <a:rPr spc="-55" dirty="0">
                <a:solidFill>
                  <a:srgbClr val="3D2E30"/>
                </a:solidFill>
              </a:rPr>
              <a:t>ナ</a:t>
            </a:r>
            <a:r>
              <a:rPr spc="-10" dirty="0"/>
              <a:t>ープロ</a:t>
            </a:r>
            <a:r>
              <a:rPr spc="-50" dirty="0">
                <a:solidFill>
                  <a:srgbClr val="3D2E30"/>
                </a:solidFill>
              </a:rPr>
              <a:t>グ</a:t>
            </a:r>
            <a:r>
              <a:rPr spc="-50" dirty="0"/>
              <a:t>ラムの</a:t>
            </a:r>
            <a:r>
              <a:rPr spc="-15" dirty="0"/>
              <a:t>加盟金は０円です。</a:t>
            </a:r>
          </a:p>
        </p:txBody>
      </p:sp>
      <p:sp>
        <p:nvSpPr>
          <p:cNvPr id="16" name="object 16"/>
          <p:cNvSpPr txBox="1"/>
          <p:nvPr/>
        </p:nvSpPr>
        <p:spPr>
          <a:xfrm>
            <a:off x="7683372" y="2709798"/>
            <a:ext cx="3552190" cy="871219"/>
          </a:xfrm>
          <a:prstGeom prst="rect">
            <a:avLst/>
          </a:prstGeom>
        </p:spPr>
        <p:txBody>
          <a:bodyPr vert="horz" wrap="square" lIns="0" tIns="12700" rIns="0" bIns="0" rtlCol="0">
            <a:spAutoFit/>
          </a:bodyPr>
          <a:lstStyle/>
          <a:p>
            <a:pPr>
              <a:lnSpc>
                <a:spcPts val="3329"/>
              </a:lnSpc>
              <a:spcBef>
                <a:spcPts val="100"/>
              </a:spcBef>
            </a:pPr>
            <a:r>
              <a:rPr sz="2800" spc="-45" dirty="0">
                <a:latin typeface="MS PGothic"/>
                <a:cs typeface="MS PGothic"/>
              </a:rPr>
              <a:t>毎月のロイヤルティーも</a:t>
            </a:r>
            <a:endParaRPr sz="2800">
              <a:latin typeface="MS PGothic"/>
              <a:cs typeface="MS PGothic"/>
            </a:endParaRPr>
          </a:p>
          <a:p>
            <a:pPr>
              <a:lnSpc>
                <a:spcPts val="3329"/>
              </a:lnSpc>
            </a:pPr>
            <a:r>
              <a:rPr sz="2800" spc="-20" dirty="0">
                <a:latin typeface="MS PGothic"/>
                <a:cs typeface="MS PGothic"/>
              </a:rPr>
              <a:t>０円です。</a:t>
            </a:r>
            <a:endParaRPr sz="2800">
              <a:latin typeface="MS PGothic"/>
              <a:cs typeface="MS PGothic"/>
            </a:endParaRPr>
          </a:p>
        </p:txBody>
      </p:sp>
      <p:sp>
        <p:nvSpPr>
          <p:cNvPr id="17" name="object 17"/>
          <p:cNvSpPr txBox="1"/>
          <p:nvPr/>
        </p:nvSpPr>
        <p:spPr>
          <a:xfrm>
            <a:off x="7713600" y="3748532"/>
            <a:ext cx="3459479" cy="871219"/>
          </a:xfrm>
          <a:prstGeom prst="rect">
            <a:avLst/>
          </a:prstGeom>
        </p:spPr>
        <p:txBody>
          <a:bodyPr vert="horz" wrap="square" lIns="0" tIns="33019" rIns="0" bIns="0" rtlCol="0">
            <a:spAutoFit/>
          </a:bodyPr>
          <a:lstStyle/>
          <a:p>
            <a:pPr marR="5080">
              <a:lnSpc>
                <a:spcPts val="3300"/>
              </a:lnSpc>
              <a:spcBef>
                <a:spcPts val="259"/>
              </a:spcBef>
            </a:pPr>
            <a:r>
              <a:rPr sz="2800" spc="-15" dirty="0">
                <a:latin typeface="MS PGothic"/>
                <a:cs typeface="MS PGothic"/>
              </a:rPr>
              <a:t>強制的な仕入れ購入も</a:t>
            </a:r>
            <a:r>
              <a:rPr sz="2800" spc="-40" dirty="0">
                <a:latin typeface="MS PGothic"/>
                <a:cs typeface="MS PGothic"/>
              </a:rPr>
              <a:t>ありません。</a:t>
            </a:r>
            <a:endParaRPr sz="2800">
              <a:latin typeface="MS PGothic"/>
              <a:cs typeface="MS PGothic"/>
            </a:endParaRPr>
          </a:p>
        </p:txBody>
      </p:sp>
      <p:sp>
        <p:nvSpPr>
          <p:cNvPr id="18" name="object 18"/>
          <p:cNvSpPr txBox="1"/>
          <p:nvPr/>
        </p:nvSpPr>
        <p:spPr>
          <a:xfrm>
            <a:off x="7740775" y="4929081"/>
            <a:ext cx="4274185" cy="391160"/>
          </a:xfrm>
          <a:prstGeom prst="rect">
            <a:avLst/>
          </a:prstGeom>
        </p:spPr>
        <p:txBody>
          <a:bodyPr vert="horz" wrap="square" lIns="0" tIns="12700" rIns="0" bIns="0" rtlCol="0">
            <a:spAutoFit/>
          </a:bodyPr>
          <a:lstStyle/>
          <a:p>
            <a:pPr marL="12700">
              <a:lnSpc>
                <a:spcPct val="100000"/>
              </a:lnSpc>
              <a:spcBef>
                <a:spcPts val="100"/>
              </a:spcBef>
            </a:pPr>
            <a:r>
              <a:rPr sz="2400" spc="-30" dirty="0">
                <a:latin typeface="MS PGothic"/>
                <a:cs typeface="MS PGothic"/>
              </a:rPr>
              <a:t>最初に弊社指定の業務用美容機</a:t>
            </a:r>
            <a:endParaRPr sz="2400">
              <a:latin typeface="MS PGothic"/>
              <a:cs typeface="MS PGothic"/>
            </a:endParaRPr>
          </a:p>
        </p:txBody>
      </p:sp>
      <p:sp>
        <p:nvSpPr>
          <p:cNvPr id="19" name="object 19"/>
          <p:cNvSpPr txBox="1"/>
          <p:nvPr/>
        </p:nvSpPr>
        <p:spPr>
          <a:xfrm>
            <a:off x="7740775" y="5259281"/>
            <a:ext cx="4375785"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MS PGothic"/>
                <a:cs typeface="MS PGothic"/>
              </a:rPr>
              <a:t>器と専用美容液購入が必要です。</a:t>
            </a:r>
            <a:endParaRPr sz="2400">
              <a:latin typeface="MS PGothic"/>
              <a:cs typeface="MS PGothic"/>
            </a:endParaRPr>
          </a:p>
        </p:txBody>
      </p:sp>
      <p:sp>
        <p:nvSpPr>
          <p:cNvPr id="20" name="object 20"/>
          <p:cNvSpPr txBox="1"/>
          <p:nvPr/>
        </p:nvSpPr>
        <p:spPr>
          <a:xfrm>
            <a:off x="7759700" y="5961660"/>
            <a:ext cx="4156710" cy="751840"/>
          </a:xfrm>
          <a:prstGeom prst="rect">
            <a:avLst/>
          </a:prstGeom>
        </p:spPr>
        <p:txBody>
          <a:bodyPr vert="horz" wrap="square" lIns="0" tIns="22860" rIns="0" bIns="0" rtlCol="0">
            <a:spAutoFit/>
          </a:bodyPr>
          <a:lstStyle/>
          <a:p>
            <a:pPr marL="12700" marR="5080">
              <a:lnSpc>
                <a:spcPts val="1900"/>
              </a:lnSpc>
              <a:spcBef>
                <a:spcPts val="180"/>
              </a:spcBef>
            </a:pPr>
            <a:r>
              <a:rPr sz="1600" spc="-35" dirty="0">
                <a:latin typeface="MS PGothic"/>
                <a:cs typeface="MS PGothic"/>
              </a:rPr>
              <a:t>サロン名称は、還元美肌サロン○○店</a:t>
            </a:r>
            <a:r>
              <a:rPr sz="1600" spc="-35" dirty="0">
                <a:latin typeface="Arial MT"/>
                <a:cs typeface="Arial MT"/>
              </a:rPr>
              <a:t>/</a:t>
            </a:r>
            <a:r>
              <a:rPr sz="1600" spc="-20" dirty="0">
                <a:latin typeface="MS PGothic"/>
                <a:cs typeface="MS PGothic"/>
              </a:rPr>
              <a:t>還元美肌</a:t>
            </a:r>
            <a:r>
              <a:rPr sz="1600" spc="-35" dirty="0">
                <a:latin typeface="MS PGothic"/>
                <a:cs typeface="MS PGothic"/>
              </a:rPr>
              <a:t>サロン○○店</a:t>
            </a:r>
            <a:r>
              <a:rPr sz="1600" spc="-35" dirty="0">
                <a:latin typeface="Arial MT"/>
                <a:cs typeface="Arial MT"/>
              </a:rPr>
              <a:t>/</a:t>
            </a:r>
            <a:r>
              <a:rPr sz="1600" spc="-15" dirty="0">
                <a:latin typeface="MS PGothic"/>
                <a:cs typeface="MS PGothic"/>
              </a:rPr>
              <a:t>還元美肌サロンお客様名</a:t>
            </a:r>
            <a:r>
              <a:rPr sz="1600" spc="-35" dirty="0">
                <a:latin typeface="Arial MT"/>
                <a:cs typeface="Arial MT"/>
              </a:rPr>
              <a:t>/</a:t>
            </a:r>
            <a:r>
              <a:rPr sz="1600" spc="-25" dirty="0">
                <a:latin typeface="MS PGothic"/>
                <a:cs typeface="MS PGothic"/>
              </a:rPr>
              <a:t>お客様</a:t>
            </a:r>
            <a:r>
              <a:rPr sz="1600" spc="-40" dirty="0">
                <a:latin typeface="MS PGothic"/>
                <a:cs typeface="MS PGothic"/>
              </a:rPr>
              <a:t>の独自サロンいずれも可能です。</a:t>
            </a:r>
            <a:endParaRPr sz="1600">
              <a:latin typeface="MS PGothic"/>
              <a:cs typeface="MS PGothic"/>
            </a:endParaRPr>
          </a:p>
        </p:txBody>
      </p:sp>
      <p:sp>
        <p:nvSpPr>
          <p:cNvPr id="21" name="object 21"/>
          <p:cNvSpPr/>
          <p:nvPr/>
        </p:nvSpPr>
        <p:spPr>
          <a:xfrm>
            <a:off x="1" y="5849111"/>
            <a:ext cx="3670300" cy="1005840"/>
          </a:xfrm>
          <a:custGeom>
            <a:avLst/>
            <a:gdLst/>
            <a:ahLst/>
            <a:cxnLst/>
            <a:rect l="l" t="t" r="r" b="b"/>
            <a:pathLst>
              <a:path w="3670300" h="1005840">
                <a:moveTo>
                  <a:pt x="3187572" y="0"/>
                </a:moveTo>
                <a:lnTo>
                  <a:pt x="0" y="0"/>
                </a:lnTo>
                <a:lnTo>
                  <a:pt x="0" y="1005839"/>
                </a:lnTo>
                <a:lnTo>
                  <a:pt x="3187572" y="1005839"/>
                </a:lnTo>
                <a:lnTo>
                  <a:pt x="3669790" y="502918"/>
                </a:lnTo>
                <a:lnTo>
                  <a:pt x="3187572" y="0"/>
                </a:lnTo>
                <a:close/>
              </a:path>
            </a:pathLst>
          </a:custGeom>
          <a:solidFill>
            <a:srgbClr val="95714A"/>
          </a:solidFill>
        </p:spPr>
        <p:txBody>
          <a:bodyPr wrap="square" lIns="0" tIns="0" rIns="0" bIns="0" rtlCol="0"/>
          <a:lstStyle/>
          <a:p>
            <a:endParaRPr/>
          </a:p>
        </p:txBody>
      </p:sp>
      <p:sp>
        <p:nvSpPr>
          <p:cNvPr id="22" name="object 22"/>
          <p:cNvSpPr txBox="1"/>
          <p:nvPr/>
        </p:nvSpPr>
        <p:spPr>
          <a:xfrm>
            <a:off x="614272" y="5944311"/>
            <a:ext cx="1905000" cy="845819"/>
          </a:xfrm>
          <a:prstGeom prst="rect">
            <a:avLst/>
          </a:prstGeom>
        </p:spPr>
        <p:txBody>
          <a:bodyPr vert="horz" wrap="square" lIns="0" tIns="27940" rIns="0" bIns="0" rtlCol="0">
            <a:spAutoFit/>
          </a:bodyPr>
          <a:lstStyle/>
          <a:p>
            <a:pPr marL="12700" marR="5080" indent="165100">
              <a:lnSpc>
                <a:spcPts val="2100"/>
              </a:lnSpc>
              <a:spcBef>
                <a:spcPts val="220"/>
              </a:spcBef>
            </a:pPr>
            <a:r>
              <a:rPr sz="1800" spc="-20" dirty="0">
                <a:solidFill>
                  <a:srgbClr val="FFFFFF"/>
                </a:solidFill>
                <a:latin typeface="MS PGothic"/>
                <a:cs typeface="MS PGothic"/>
              </a:rPr>
              <a:t>還元美肌サロンパートナーサロン様</a:t>
            </a:r>
            <a:endParaRPr sz="1800">
              <a:latin typeface="MS PGothic"/>
              <a:cs typeface="MS PGothic"/>
            </a:endParaRPr>
          </a:p>
          <a:p>
            <a:pPr marL="723265">
              <a:lnSpc>
                <a:spcPts val="2140"/>
              </a:lnSpc>
            </a:pPr>
            <a:r>
              <a:rPr sz="1800" spc="-25" dirty="0">
                <a:solidFill>
                  <a:srgbClr val="FFFFFF"/>
                </a:solidFill>
                <a:latin typeface="MS PGothic"/>
                <a:cs typeface="MS PGothic"/>
              </a:rPr>
              <a:t>募集</a:t>
            </a:r>
            <a:endParaRPr sz="1800">
              <a:latin typeface="MS PGothic"/>
              <a:cs typeface="MS PGothic"/>
            </a:endParaRPr>
          </a:p>
        </p:txBody>
      </p:sp>
      <p:grpSp>
        <p:nvGrpSpPr>
          <p:cNvPr id="23" name="object 23"/>
          <p:cNvGrpSpPr/>
          <p:nvPr/>
        </p:nvGrpSpPr>
        <p:grpSpPr>
          <a:xfrm>
            <a:off x="77722" y="106679"/>
            <a:ext cx="3048000" cy="4114800"/>
            <a:chOff x="77722" y="106679"/>
            <a:chExt cx="3048000" cy="4114800"/>
          </a:xfrm>
        </p:grpSpPr>
        <p:pic>
          <p:nvPicPr>
            <p:cNvPr id="24" name="object 24"/>
            <p:cNvPicPr/>
            <p:nvPr/>
          </p:nvPicPr>
          <p:blipFill>
            <a:blip r:embed="rId2" cstate="print"/>
            <a:stretch>
              <a:fillRect/>
            </a:stretch>
          </p:blipFill>
          <p:spPr>
            <a:xfrm>
              <a:off x="77722" y="106679"/>
              <a:ext cx="3047999" cy="4114798"/>
            </a:xfrm>
            <a:prstGeom prst="rect">
              <a:avLst/>
            </a:prstGeom>
          </p:spPr>
        </p:pic>
        <p:sp>
          <p:nvSpPr>
            <p:cNvPr id="25" name="object 25"/>
            <p:cNvSpPr/>
            <p:nvPr/>
          </p:nvSpPr>
          <p:spPr>
            <a:xfrm>
              <a:off x="225551" y="2790445"/>
              <a:ext cx="2752725" cy="246379"/>
            </a:xfrm>
            <a:custGeom>
              <a:avLst/>
              <a:gdLst/>
              <a:ahLst/>
              <a:cxnLst/>
              <a:rect l="l" t="t" r="r" b="b"/>
              <a:pathLst>
                <a:path w="2752725" h="246380">
                  <a:moveTo>
                    <a:pt x="2752725" y="0"/>
                  </a:moveTo>
                  <a:lnTo>
                    <a:pt x="0" y="0"/>
                  </a:lnTo>
                  <a:lnTo>
                    <a:pt x="0" y="246221"/>
                  </a:lnTo>
                  <a:lnTo>
                    <a:pt x="2752725" y="246221"/>
                  </a:lnTo>
                  <a:lnTo>
                    <a:pt x="2752725" y="0"/>
                  </a:lnTo>
                  <a:close/>
                </a:path>
              </a:pathLst>
            </a:custGeom>
            <a:solidFill>
              <a:srgbClr val="FFFFFF"/>
            </a:solidFill>
          </p:spPr>
          <p:txBody>
            <a:bodyPr wrap="square" lIns="0" tIns="0" rIns="0" bIns="0" rtlCol="0"/>
            <a:lstStyle/>
            <a:p>
              <a:endParaRPr/>
            </a:p>
          </p:txBody>
        </p:sp>
      </p:grpSp>
      <p:sp>
        <p:nvSpPr>
          <p:cNvPr id="26" name="object 26"/>
          <p:cNvSpPr txBox="1"/>
          <p:nvPr/>
        </p:nvSpPr>
        <p:spPr>
          <a:xfrm>
            <a:off x="360782" y="2800168"/>
            <a:ext cx="2487930" cy="1134745"/>
          </a:xfrm>
          <a:prstGeom prst="rect">
            <a:avLst/>
          </a:prstGeom>
        </p:spPr>
        <p:txBody>
          <a:bodyPr vert="horz" wrap="square" lIns="0" tIns="0" rIns="0" bIns="0" rtlCol="0">
            <a:spAutoFit/>
          </a:bodyPr>
          <a:lstStyle/>
          <a:p>
            <a:pPr marR="15875" algn="ctr">
              <a:lnSpc>
                <a:spcPts val="1845"/>
              </a:lnSpc>
            </a:pPr>
            <a:r>
              <a:rPr sz="1600" spc="-20" dirty="0">
                <a:solidFill>
                  <a:srgbClr val="00622C"/>
                </a:solidFill>
                <a:latin typeface="Calibri"/>
                <a:cs typeface="Calibri"/>
              </a:rPr>
              <a:t>LIGAMENT</a:t>
            </a:r>
            <a:r>
              <a:rPr sz="1400" spc="-10" dirty="0">
                <a:solidFill>
                  <a:srgbClr val="00733A"/>
                </a:solidFill>
                <a:latin typeface="SimSun"/>
                <a:cs typeface="SimSun"/>
              </a:rPr>
              <a:t>還元美容法</a:t>
            </a:r>
            <a:endParaRPr sz="1400">
              <a:latin typeface="SimSun"/>
              <a:cs typeface="SimSun"/>
            </a:endParaRPr>
          </a:p>
          <a:p>
            <a:pPr algn="ctr">
              <a:lnSpc>
                <a:spcPct val="100000"/>
              </a:lnSpc>
              <a:spcBef>
                <a:spcPts val="1614"/>
              </a:spcBef>
            </a:pPr>
            <a:r>
              <a:rPr sz="2000" dirty="0">
                <a:solidFill>
                  <a:srgbClr val="FFFFFF"/>
                </a:solidFill>
                <a:latin typeface="SimSun"/>
                <a:cs typeface="SimSun"/>
              </a:rPr>
              <a:t>還元美肌サロン</a:t>
            </a:r>
            <a:r>
              <a:rPr sz="2800" spc="-35" dirty="0">
                <a:solidFill>
                  <a:srgbClr val="FFFFFF"/>
                </a:solidFill>
                <a:latin typeface="SimSun"/>
                <a:cs typeface="SimSun"/>
              </a:rPr>
              <a:t>銀花</a:t>
            </a:r>
            <a:endParaRPr sz="2800">
              <a:latin typeface="SimSun"/>
              <a:cs typeface="SimSun"/>
            </a:endParaRPr>
          </a:p>
          <a:p>
            <a:pPr marL="635" algn="ctr">
              <a:lnSpc>
                <a:spcPts val="2055"/>
              </a:lnSpc>
              <a:spcBef>
                <a:spcPts val="60"/>
              </a:spcBef>
            </a:pPr>
            <a:r>
              <a:rPr sz="1800" spc="-10" dirty="0">
                <a:solidFill>
                  <a:srgbClr val="FFFFFF"/>
                </a:solidFill>
                <a:latin typeface="SimSun"/>
                <a:cs typeface="SimSun"/>
              </a:rPr>
              <a:t>南青山本店</a:t>
            </a:r>
            <a:endParaRPr sz="1800">
              <a:latin typeface="SimSun"/>
              <a:cs typeface="SimSun"/>
            </a:endParaRPr>
          </a:p>
        </p:txBody>
      </p:sp>
      <p:pic>
        <p:nvPicPr>
          <p:cNvPr id="27" name="object 27"/>
          <p:cNvPicPr/>
          <p:nvPr/>
        </p:nvPicPr>
        <p:blipFill>
          <a:blip r:embed="rId3" cstate="print"/>
          <a:stretch>
            <a:fillRect/>
          </a:stretch>
        </p:blipFill>
        <p:spPr>
          <a:xfrm>
            <a:off x="77722" y="106679"/>
            <a:ext cx="3047999" cy="4114798"/>
          </a:xfrm>
          <a:prstGeom prst="rect">
            <a:avLst/>
          </a:prstGeom>
        </p:spPr>
      </p:pic>
      <p:sp>
        <p:nvSpPr>
          <p:cNvPr id="28" name="object 28"/>
          <p:cNvSpPr txBox="1"/>
          <p:nvPr/>
        </p:nvSpPr>
        <p:spPr>
          <a:xfrm>
            <a:off x="77722" y="3163826"/>
            <a:ext cx="3048000" cy="1179195"/>
          </a:xfrm>
          <a:prstGeom prst="rect">
            <a:avLst/>
          </a:prstGeom>
          <a:solidFill>
            <a:srgbClr val="FFFFFF"/>
          </a:solidFill>
          <a:ln w="19049">
            <a:solidFill>
              <a:srgbClr val="BDAF5D"/>
            </a:solidFill>
          </a:ln>
        </p:spPr>
        <p:txBody>
          <a:bodyPr vert="horz" wrap="square" lIns="0" tIns="60325" rIns="0" bIns="0" rtlCol="0">
            <a:spAutoFit/>
          </a:bodyPr>
          <a:lstStyle/>
          <a:p>
            <a:pPr>
              <a:lnSpc>
                <a:spcPct val="100000"/>
              </a:lnSpc>
              <a:spcBef>
                <a:spcPts val="475"/>
              </a:spcBef>
            </a:pPr>
            <a:endParaRPr sz="1800">
              <a:latin typeface="Times New Roman"/>
              <a:cs typeface="Times New Roman"/>
            </a:endParaRPr>
          </a:p>
          <a:p>
            <a:pPr marL="502284" marR="256540" indent="-233679">
              <a:lnSpc>
                <a:spcPct val="111100"/>
              </a:lnSpc>
            </a:pPr>
            <a:r>
              <a:rPr sz="1800" b="1" spc="-5" dirty="0">
                <a:latin typeface="Microsoft YaHei"/>
                <a:cs typeface="Microsoft YaHei"/>
              </a:rPr>
              <a:t>トータル美還元肌サロン</a:t>
            </a:r>
            <a:r>
              <a:rPr sz="1800" b="1" spc="-50" dirty="0">
                <a:latin typeface="Microsoft YaHei"/>
                <a:cs typeface="Microsoft YaHei"/>
              </a:rPr>
              <a:t> </a:t>
            </a:r>
            <a:r>
              <a:rPr sz="1800" b="1" spc="-204" dirty="0">
                <a:latin typeface="Microsoft YaHei"/>
                <a:cs typeface="Microsoft YaHei"/>
              </a:rPr>
              <a:t>GrowBranch</a:t>
            </a:r>
            <a:r>
              <a:rPr sz="1800" b="1" spc="75" dirty="0">
                <a:latin typeface="Microsoft YaHei"/>
                <a:cs typeface="Microsoft YaHei"/>
              </a:rPr>
              <a:t> </a:t>
            </a:r>
            <a:r>
              <a:rPr sz="1800" b="1" dirty="0">
                <a:latin typeface="Microsoft YaHei"/>
                <a:cs typeface="Microsoft YaHei"/>
              </a:rPr>
              <a:t>Pty</a:t>
            </a:r>
            <a:r>
              <a:rPr sz="1800" b="1" spc="85" dirty="0">
                <a:latin typeface="Microsoft YaHei"/>
                <a:cs typeface="Microsoft YaHei"/>
              </a:rPr>
              <a:t> </a:t>
            </a:r>
            <a:r>
              <a:rPr sz="1800" b="1" spc="-25" dirty="0">
                <a:latin typeface="Microsoft YaHei"/>
                <a:cs typeface="Microsoft YaHei"/>
              </a:rPr>
              <a:t>Ltd</a:t>
            </a:r>
            <a:endParaRPr sz="1800">
              <a:latin typeface="Microsoft YaHei"/>
              <a:cs typeface="Microsoft YaHe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690347" y="6436258"/>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A4A4A4"/>
                </a:solidFill>
                <a:latin typeface="SimSun"/>
                <a:cs typeface="SimSun"/>
              </a:rPr>
              <a:t>4</a:t>
            </a:r>
            <a:endParaRPr sz="1200">
              <a:latin typeface="SimSun"/>
              <a:cs typeface="SimSun"/>
            </a:endParaRPr>
          </a:p>
        </p:txBody>
      </p:sp>
      <p:sp>
        <p:nvSpPr>
          <p:cNvPr id="3" name="object 3"/>
          <p:cNvSpPr/>
          <p:nvPr/>
        </p:nvSpPr>
        <p:spPr>
          <a:xfrm>
            <a:off x="1" y="5849111"/>
            <a:ext cx="3670300" cy="1005840"/>
          </a:xfrm>
          <a:custGeom>
            <a:avLst/>
            <a:gdLst/>
            <a:ahLst/>
            <a:cxnLst/>
            <a:rect l="l" t="t" r="r" b="b"/>
            <a:pathLst>
              <a:path w="3670300" h="1005840">
                <a:moveTo>
                  <a:pt x="3187572" y="0"/>
                </a:moveTo>
                <a:lnTo>
                  <a:pt x="0" y="0"/>
                </a:lnTo>
                <a:lnTo>
                  <a:pt x="0" y="1005839"/>
                </a:lnTo>
                <a:lnTo>
                  <a:pt x="3187572" y="1005839"/>
                </a:lnTo>
                <a:lnTo>
                  <a:pt x="3669790" y="502918"/>
                </a:lnTo>
                <a:lnTo>
                  <a:pt x="3187572" y="0"/>
                </a:lnTo>
                <a:close/>
              </a:path>
            </a:pathLst>
          </a:custGeom>
          <a:solidFill>
            <a:srgbClr val="95714A"/>
          </a:solidFill>
        </p:spPr>
        <p:txBody>
          <a:bodyPr wrap="square" lIns="0" tIns="0" rIns="0" bIns="0" rtlCol="0"/>
          <a:lstStyle/>
          <a:p>
            <a:endParaRPr/>
          </a:p>
        </p:txBody>
      </p:sp>
      <p:sp>
        <p:nvSpPr>
          <p:cNvPr id="4" name="object 4"/>
          <p:cNvSpPr txBox="1"/>
          <p:nvPr/>
        </p:nvSpPr>
        <p:spPr>
          <a:xfrm>
            <a:off x="614272" y="5944311"/>
            <a:ext cx="1905000" cy="845819"/>
          </a:xfrm>
          <a:prstGeom prst="rect">
            <a:avLst/>
          </a:prstGeom>
        </p:spPr>
        <p:txBody>
          <a:bodyPr vert="horz" wrap="square" lIns="0" tIns="27940" rIns="0" bIns="0" rtlCol="0">
            <a:spAutoFit/>
          </a:bodyPr>
          <a:lstStyle/>
          <a:p>
            <a:pPr marL="12700" marR="5080" indent="165100">
              <a:lnSpc>
                <a:spcPts val="2100"/>
              </a:lnSpc>
              <a:spcBef>
                <a:spcPts val="220"/>
              </a:spcBef>
            </a:pPr>
            <a:r>
              <a:rPr sz="1800" spc="-20" dirty="0">
                <a:solidFill>
                  <a:srgbClr val="FFFFFF"/>
                </a:solidFill>
                <a:latin typeface="MS PGothic"/>
                <a:cs typeface="MS PGothic"/>
              </a:rPr>
              <a:t>還元美肌サロンパートナーサロン様</a:t>
            </a:r>
            <a:endParaRPr sz="1800">
              <a:latin typeface="MS PGothic"/>
              <a:cs typeface="MS PGothic"/>
            </a:endParaRPr>
          </a:p>
          <a:p>
            <a:pPr marL="723265">
              <a:lnSpc>
                <a:spcPts val="2140"/>
              </a:lnSpc>
            </a:pPr>
            <a:r>
              <a:rPr sz="1800" spc="-25" dirty="0">
                <a:solidFill>
                  <a:srgbClr val="FFFFFF"/>
                </a:solidFill>
                <a:latin typeface="MS PGothic"/>
                <a:cs typeface="MS PGothic"/>
              </a:rPr>
              <a:t>募集</a:t>
            </a:r>
            <a:endParaRPr sz="1800">
              <a:latin typeface="MS PGothic"/>
              <a:cs typeface="MS PGothic"/>
            </a:endParaRPr>
          </a:p>
        </p:txBody>
      </p:sp>
      <p:grpSp>
        <p:nvGrpSpPr>
          <p:cNvPr id="5" name="object 5"/>
          <p:cNvGrpSpPr/>
          <p:nvPr/>
        </p:nvGrpSpPr>
        <p:grpSpPr>
          <a:xfrm>
            <a:off x="77722" y="106679"/>
            <a:ext cx="3048000" cy="4114800"/>
            <a:chOff x="77722" y="106679"/>
            <a:chExt cx="3048000" cy="4114800"/>
          </a:xfrm>
        </p:grpSpPr>
        <p:pic>
          <p:nvPicPr>
            <p:cNvPr id="6" name="object 6"/>
            <p:cNvPicPr/>
            <p:nvPr/>
          </p:nvPicPr>
          <p:blipFill>
            <a:blip r:embed="rId2" cstate="print"/>
            <a:stretch>
              <a:fillRect/>
            </a:stretch>
          </p:blipFill>
          <p:spPr>
            <a:xfrm>
              <a:off x="77722" y="106679"/>
              <a:ext cx="3047999" cy="4114798"/>
            </a:xfrm>
            <a:prstGeom prst="rect">
              <a:avLst/>
            </a:prstGeom>
          </p:spPr>
        </p:pic>
        <p:sp>
          <p:nvSpPr>
            <p:cNvPr id="7" name="object 7"/>
            <p:cNvSpPr/>
            <p:nvPr/>
          </p:nvSpPr>
          <p:spPr>
            <a:xfrm>
              <a:off x="225551" y="2790445"/>
              <a:ext cx="2752725" cy="246379"/>
            </a:xfrm>
            <a:custGeom>
              <a:avLst/>
              <a:gdLst/>
              <a:ahLst/>
              <a:cxnLst/>
              <a:rect l="l" t="t" r="r" b="b"/>
              <a:pathLst>
                <a:path w="2752725" h="246380">
                  <a:moveTo>
                    <a:pt x="2752725" y="0"/>
                  </a:moveTo>
                  <a:lnTo>
                    <a:pt x="0" y="0"/>
                  </a:lnTo>
                  <a:lnTo>
                    <a:pt x="0" y="246221"/>
                  </a:lnTo>
                  <a:lnTo>
                    <a:pt x="2752725" y="246221"/>
                  </a:lnTo>
                  <a:lnTo>
                    <a:pt x="2752725" y="0"/>
                  </a:lnTo>
                  <a:close/>
                </a:path>
              </a:pathLst>
            </a:custGeom>
            <a:solidFill>
              <a:srgbClr val="FFFFFF"/>
            </a:solidFill>
          </p:spPr>
          <p:txBody>
            <a:bodyPr wrap="square" lIns="0" tIns="0" rIns="0" bIns="0" rtlCol="0"/>
            <a:lstStyle/>
            <a:p>
              <a:endParaRPr/>
            </a:p>
          </p:txBody>
        </p:sp>
      </p:grpSp>
      <p:sp>
        <p:nvSpPr>
          <p:cNvPr id="8" name="object 8"/>
          <p:cNvSpPr txBox="1"/>
          <p:nvPr/>
        </p:nvSpPr>
        <p:spPr>
          <a:xfrm>
            <a:off x="360782" y="2800168"/>
            <a:ext cx="2487930" cy="1134745"/>
          </a:xfrm>
          <a:prstGeom prst="rect">
            <a:avLst/>
          </a:prstGeom>
        </p:spPr>
        <p:txBody>
          <a:bodyPr vert="horz" wrap="square" lIns="0" tIns="0" rIns="0" bIns="0" rtlCol="0">
            <a:spAutoFit/>
          </a:bodyPr>
          <a:lstStyle/>
          <a:p>
            <a:pPr marR="15875" algn="ctr">
              <a:lnSpc>
                <a:spcPts val="1845"/>
              </a:lnSpc>
            </a:pPr>
            <a:r>
              <a:rPr sz="1600" spc="-20" dirty="0">
                <a:solidFill>
                  <a:srgbClr val="00622C"/>
                </a:solidFill>
                <a:latin typeface="Calibri"/>
                <a:cs typeface="Calibri"/>
              </a:rPr>
              <a:t>LIGAMENT</a:t>
            </a:r>
            <a:r>
              <a:rPr sz="1400" spc="-10" dirty="0">
                <a:solidFill>
                  <a:srgbClr val="00733A"/>
                </a:solidFill>
                <a:latin typeface="SimSun"/>
                <a:cs typeface="SimSun"/>
              </a:rPr>
              <a:t>還元美容法</a:t>
            </a:r>
            <a:endParaRPr sz="1400">
              <a:latin typeface="SimSun"/>
              <a:cs typeface="SimSun"/>
            </a:endParaRPr>
          </a:p>
          <a:p>
            <a:pPr algn="ctr">
              <a:lnSpc>
                <a:spcPct val="100000"/>
              </a:lnSpc>
              <a:spcBef>
                <a:spcPts val="1614"/>
              </a:spcBef>
            </a:pPr>
            <a:r>
              <a:rPr sz="2000" dirty="0">
                <a:solidFill>
                  <a:srgbClr val="FFFFFF"/>
                </a:solidFill>
                <a:latin typeface="SimSun"/>
                <a:cs typeface="SimSun"/>
              </a:rPr>
              <a:t>還元美肌サロン</a:t>
            </a:r>
            <a:r>
              <a:rPr sz="2800" spc="-35" dirty="0">
                <a:solidFill>
                  <a:srgbClr val="FFFFFF"/>
                </a:solidFill>
                <a:latin typeface="SimSun"/>
                <a:cs typeface="SimSun"/>
              </a:rPr>
              <a:t>銀花</a:t>
            </a:r>
            <a:endParaRPr sz="2800">
              <a:latin typeface="SimSun"/>
              <a:cs typeface="SimSun"/>
            </a:endParaRPr>
          </a:p>
          <a:p>
            <a:pPr marL="635" algn="ctr">
              <a:lnSpc>
                <a:spcPts val="2055"/>
              </a:lnSpc>
              <a:spcBef>
                <a:spcPts val="60"/>
              </a:spcBef>
            </a:pPr>
            <a:r>
              <a:rPr sz="1800" spc="-10" dirty="0">
                <a:solidFill>
                  <a:srgbClr val="FFFFFF"/>
                </a:solidFill>
                <a:latin typeface="SimSun"/>
                <a:cs typeface="SimSun"/>
              </a:rPr>
              <a:t>南青山本店</a:t>
            </a:r>
            <a:endParaRPr sz="1800">
              <a:latin typeface="SimSun"/>
              <a:cs typeface="SimSun"/>
            </a:endParaRPr>
          </a:p>
        </p:txBody>
      </p:sp>
      <p:grpSp>
        <p:nvGrpSpPr>
          <p:cNvPr id="9" name="object 9"/>
          <p:cNvGrpSpPr/>
          <p:nvPr/>
        </p:nvGrpSpPr>
        <p:grpSpPr>
          <a:xfrm>
            <a:off x="77722" y="106679"/>
            <a:ext cx="3048000" cy="4236085"/>
            <a:chOff x="77722" y="106679"/>
            <a:chExt cx="3048000" cy="4236085"/>
          </a:xfrm>
        </p:grpSpPr>
        <p:pic>
          <p:nvPicPr>
            <p:cNvPr id="10" name="object 10"/>
            <p:cNvPicPr/>
            <p:nvPr/>
          </p:nvPicPr>
          <p:blipFill>
            <a:blip r:embed="rId3" cstate="print"/>
            <a:stretch>
              <a:fillRect/>
            </a:stretch>
          </p:blipFill>
          <p:spPr>
            <a:xfrm>
              <a:off x="77722" y="106679"/>
              <a:ext cx="3047999" cy="4114798"/>
            </a:xfrm>
            <a:prstGeom prst="rect">
              <a:avLst/>
            </a:prstGeom>
          </p:spPr>
        </p:pic>
        <p:sp>
          <p:nvSpPr>
            <p:cNvPr id="11" name="object 11"/>
            <p:cNvSpPr/>
            <p:nvPr/>
          </p:nvSpPr>
          <p:spPr>
            <a:xfrm>
              <a:off x="77722" y="3163826"/>
              <a:ext cx="3048000" cy="1179195"/>
            </a:xfrm>
            <a:custGeom>
              <a:avLst/>
              <a:gdLst/>
              <a:ahLst/>
              <a:cxnLst/>
              <a:rect l="l" t="t" r="r" b="b"/>
              <a:pathLst>
                <a:path w="3048000" h="1179195">
                  <a:moveTo>
                    <a:pt x="3047999" y="0"/>
                  </a:moveTo>
                  <a:lnTo>
                    <a:pt x="0" y="0"/>
                  </a:lnTo>
                  <a:lnTo>
                    <a:pt x="0" y="1178942"/>
                  </a:lnTo>
                  <a:lnTo>
                    <a:pt x="3047999" y="1178942"/>
                  </a:lnTo>
                  <a:lnTo>
                    <a:pt x="3047999" y="0"/>
                  </a:lnTo>
                  <a:close/>
                </a:path>
              </a:pathLst>
            </a:custGeom>
            <a:solidFill>
              <a:srgbClr val="FFFFFF"/>
            </a:solidFill>
          </p:spPr>
          <p:txBody>
            <a:bodyPr wrap="square" lIns="0" tIns="0" rIns="0" bIns="0" rtlCol="0"/>
            <a:lstStyle/>
            <a:p>
              <a:endParaRPr/>
            </a:p>
          </p:txBody>
        </p:sp>
      </p:grpSp>
      <p:sp>
        <p:nvSpPr>
          <p:cNvPr id="12" name="object 12"/>
          <p:cNvSpPr txBox="1"/>
          <p:nvPr/>
        </p:nvSpPr>
        <p:spPr>
          <a:xfrm>
            <a:off x="77722" y="3163826"/>
            <a:ext cx="3048000" cy="1179195"/>
          </a:xfrm>
          <a:prstGeom prst="rect">
            <a:avLst/>
          </a:prstGeom>
          <a:ln w="19049">
            <a:solidFill>
              <a:srgbClr val="BDAF5D"/>
            </a:solidFill>
          </a:ln>
        </p:spPr>
        <p:txBody>
          <a:bodyPr vert="horz" wrap="square" lIns="0" tIns="90805" rIns="0" bIns="0" rtlCol="0">
            <a:spAutoFit/>
          </a:bodyPr>
          <a:lstStyle/>
          <a:p>
            <a:pPr>
              <a:lnSpc>
                <a:spcPct val="100000"/>
              </a:lnSpc>
              <a:spcBef>
                <a:spcPts val="715"/>
              </a:spcBef>
            </a:pPr>
            <a:endParaRPr sz="1800">
              <a:latin typeface="Times New Roman"/>
              <a:cs typeface="Times New Roman"/>
            </a:endParaRPr>
          </a:p>
          <a:p>
            <a:pPr marL="3810" algn="ctr">
              <a:lnSpc>
                <a:spcPct val="100000"/>
              </a:lnSpc>
            </a:pPr>
            <a:r>
              <a:rPr sz="1800" spc="-5" dirty="0">
                <a:latin typeface="MS Gothic"/>
                <a:cs typeface="MS Gothic"/>
              </a:rPr>
              <a:t>トータル美還元肌サロン</a:t>
            </a:r>
            <a:endParaRPr sz="1800">
              <a:latin typeface="MS Gothic"/>
              <a:cs typeface="MS Gothic"/>
            </a:endParaRPr>
          </a:p>
          <a:p>
            <a:pPr marL="2540" algn="ctr">
              <a:lnSpc>
                <a:spcPct val="100000"/>
              </a:lnSpc>
              <a:spcBef>
                <a:spcPts val="240"/>
              </a:spcBef>
            </a:pPr>
            <a:r>
              <a:rPr sz="2000" dirty="0">
                <a:latin typeface="MS Gothic"/>
                <a:cs typeface="MS Gothic"/>
              </a:rPr>
              <a:t>GrowBranch</a:t>
            </a:r>
            <a:r>
              <a:rPr sz="2000" spc="-40" dirty="0">
                <a:latin typeface="MS Gothic"/>
                <a:cs typeface="MS Gothic"/>
              </a:rPr>
              <a:t> </a:t>
            </a:r>
            <a:r>
              <a:rPr sz="2000" dirty="0">
                <a:latin typeface="MS Gothic"/>
                <a:cs typeface="MS Gothic"/>
              </a:rPr>
              <a:t>Pty</a:t>
            </a:r>
            <a:r>
              <a:rPr sz="2000" spc="-35" dirty="0">
                <a:latin typeface="MS Gothic"/>
                <a:cs typeface="MS Gothic"/>
              </a:rPr>
              <a:t> </a:t>
            </a:r>
            <a:r>
              <a:rPr sz="2000" spc="-25" dirty="0">
                <a:latin typeface="MS Gothic"/>
                <a:cs typeface="MS Gothic"/>
              </a:rPr>
              <a:t>Ltd</a:t>
            </a:r>
            <a:endParaRPr sz="2000">
              <a:latin typeface="MS Gothic"/>
              <a:cs typeface="MS Gothic"/>
            </a:endParaRPr>
          </a:p>
        </p:txBody>
      </p:sp>
      <p:grpSp>
        <p:nvGrpSpPr>
          <p:cNvPr id="13" name="object 13"/>
          <p:cNvGrpSpPr/>
          <p:nvPr/>
        </p:nvGrpSpPr>
        <p:grpSpPr>
          <a:xfrm>
            <a:off x="3733800" y="988801"/>
            <a:ext cx="8456930" cy="5640705"/>
            <a:chOff x="3733800" y="988801"/>
            <a:chExt cx="8456930" cy="5640705"/>
          </a:xfrm>
        </p:grpSpPr>
        <p:pic>
          <p:nvPicPr>
            <p:cNvPr id="14" name="object 14"/>
            <p:cNvPicPr/>
            <p:nvPr/>
          </p:nvPicPr>
          <p:blipFill>
            <a:blip r:embed="rId4" cstate="print"/>
            <a:stretch>
              <a:fillRect/>
            </a:stretch>
          </p:blipFill>
          <p:spPr>
            <a:xfrm>
              <a:off x="3733800" y="988801"/>
              <a:ext cx="8456814" cy="5640598"/>
            </a:xfrm>
            <a:prstGeom prst="rect">
              <a:avLst/>
            </a:prstGeom>
          </p:spPr>
        </p:pic>
        <p:sp>
          <p:nvSpPr>
            <p:cNvPr id="15" name="object 15"/>
            <p:cNvSpPr/>
            <p:nvPr/>
          </p:nvSpPr>
          <p:spPr>
            <a:xfrm>
              <a:off x="3962398" y="1752600"/>
              <a:ext cx="3314700" cy="3221990"/>
            </a:xfrm>
            <a:custGeom>
              <a:avLst/>
              <a:gdLst/>
              <a:ahLst/>
              <a:cxnLst/>
              <a:rect l="l" t="t" r="r" b="b"/>
              <a:pathLst>
                <a:path w="3314700" h="3221990">
                  <a:moveTo>
                    <a:pt x="1657350" y="0"/>
                  </a:moveTo>
                  <a:lnTo>
                    <a:pt x="1521459" y="5334"/>
                  </a:lnTo>
                  <a:lnTo>
                    <a:pt x="1388489" y="21082"/>
                  </a:lnTo>
                  <a:lnTo>
                    <a:pt x="1259076" y="46861"/>
                  </a:lnTo>
                  <a:lnTo>
                    <a:pt x="1133475" y="82169"/>
                  </a:lnTo>
                  <a:lnTo>
                    <a:pt x="1012315" y="126619"/>
                  </a:lnTo>
                  <a:lnTo>
                    <a:pt x="895730" y="179832"/>
                  </a:lnTo>
                  <a:lnTo>
                    <a:pt x="784351" y="241300"/>
                  </a:lnTo>
                  <a:lnTo>
                    <a:pt x="678560" y="310769"/>
                  </a:lnTo>
                  <a:lnTo>
                    <a:pt x="578738" y="387730"/>
                  </a:lnTo>
                  <a:lnTo>
                    <a:pt x="485520" y="471803"/>
                  </a:lnTo>
                  <a:lnTo>
                    <a:pt x="399033" y="562483"/>
                  </a:lnTo>
                  <a:lnTo>
                    <a:pt x="319785" y="659511"/>
                  </a:lnTo>
                  <a:lnTo>
                    <a:pt x="248284" y="762252"/>
                  </a:lnTo>
                  <a:lnTo>
                    <a:pt x="185038" y="870585"/>
                  </a:lnTo>
                  <a:lnTo>
                    <a:pt x="130301" y="983869"/>
                  </a:lnTo>
                  <a:lnTo>
                    <a:pt x="84454" y="1101725"/>
                  </a:lnTo>
                  <a:lnTo>
                    <a:pt x="48132" y="1223772"/>
                  </a:lnTo>
                  <a:lnTo>
                    <a:pt x="21716" y="1349502"/>
                  </a:lnTo>
                  <a:lnTo>
                    <a:pt x="5460" y="1478788"/>
                  </a:lnTo>
                  <a:lnTo>
                    <a:pt x="0" y="1610867"/>
                  </a:lnTo>
                  <a:lnTo>
                    <a:pt x="5460" y="1742948"/>
                  </a:lnTo>
                  <a:lnTo>
                    <a:pt x="21716" y="1872233"/>
                  </a:lnTo>
                  <a:lnTo>
                    <a:pt x="48132" y="1997964"/>
                  </a:lnTo>
                  <a:lnTo>
                    <a:pt x="84454" y="2120011"/>
                  </a:lnTo>
                  <a:lnTo>
                    <a:pt x="130301" y="2237867"/>
                  </a:lnTo>
                  <a:lnTo>
                    <a:pt x="185038" y="2351151"/>
                  </a:lnTo>
                  <a:lnTo>
                    <a:pt x="248284" y="2459482"/>
                  </a:lnTo>
                  <a:lnTo>
                    <a:pt x="319785" y="2562225"/>
                  </a:lnTo>
                  <a:lnTo>
                    <a:pt x="399033" y="2659253"/>
                  </a:lnTo>
                  <a:lnTo>
                    <a:pt x="485520" y="2749931"/>
                  </a:lnTo>
                  <a:lnTo>
                    <a:pt x="578738" y="2834005"/>
                  </a:lnTo>
                  <a:lnTo>
                    <a:pt x="678560" y="2910967"/>
                  </a:lnTo>
                  <a:lnTo>
                    <a:pt x="784351" y="2980436"/>
                  </a:lnTo>
                  <a:lnTo>
                    <a:pt x="895730" y="3041904"/>
                  </a:lnTo>
                  <a:lnTo>
                    <a:pt x="1012315" y="3095117"/>
                  </a:lnTo>
                  <a:lnTo>
                    <a:pt x="1133475" y="3139567"/>
                  </a:lnTo>
                  <a:lnTo>
                    <a:pt x="1259076" y="3174873"/>
                  </a:lnTo>
                  <a:lnTo>
                    <a:pt x="1388489" y="3200654"/>
                  </a:lnTo>
                  <a:lnTo>
                    <a:pt x="1521459" y="3216402"/>
                  </a:lnTo>
                  <a:lnTo>
                    <a:pt x="1657350" y="3221736"/>
                  </a:lnTo>
                  <a:lnTo>
                    <a:pt x="1793238" y="3216402"/>
                  </a:lnTo>
                  <a:lnTo>
                    <a:pt x="1926208" y="3200654"/>
                  </a:lnTo>
                  <a:lnTo>
                    <a:pt x="2055620" y="3174873"/>
                  </a:lnTo>
                  <a:lnTo>
                    <a:pt x="2181225" y="3139567"/>
                  </a:lnTo>
                  <a:lnTo>
                    <a:pt x="2302382" y="3095117"/>
                  </a:lnTo>
                  <a:lnTo>
                    <a:pt x="2418967" y="3041904"/>
                  </a:lnTo>
                  <a:lnTo>
                    <a:pt x="2530346" y="2980436"/>
                  </a:lnTo>
                  <a:lnTo>
                    <a:pt x="2636138" y="2910967"/>
                  </a:lnTo>
                  <a:lnTo>
                    <a:pt x="2735960" y="2834005"/>
                  </a:lnTo>
                  <a:lnTo>
                    <a:pt x="2829179" y="2749931"/>
                  </a:lnTo>
                  <a:lnTo>
                    <a:pt x="2915665" y="2659253"/>
                  </a:lnTo>
                  <a:lnTo>
                    <a:pt x="2994913" y="2562225"/>
                  </a:lnTo>
                  <a:lnTo>
                    <a:pt x="3066414" y="2459482"/>
                  </a:lnTo>
                  <a:lnTo>
                    <a:pt x="3129660" y="2351151"/>
                  </a:lnTo>
                  <a:lnTo>
                    <a:pt x="3184396" y="2237867"/>
                  </a:lnTo>
                  <a:lnTo>
                    <a:pt x="3230243" y="2120011"/>
                  </a:lnTo>
                  <a:lnTo>
                    <a:pt x="3266565" y="1997964"/>
                  </a:lnTo>
                  <a:lnTo>
                    <a:pt x="3292982" y="1872233"/>
                  </a:lnTo>
                  <a:lnTo>
                    <a:pt x="3309238" y="1742948"/>
                  </a:lnTo>
                  <a:lnTo>
                    <a:pt x="3314700" y="1610867"/>
                  </a:lnTo>
                  <a:lnTo>
                    <a:pt x="3309238" y="1478788"/>
                  </a:lnTo>
                  <a:lnTo>
                    <a:pt x="3292982" y="1349502"/>
                  </a:lnTo>
                  <a:lnTo>
                    <a:pt x="3266565" y="1223772"/>
                  </a:lnTo>
                  <a:lnTo>
                    <a:pt x="3230243" y="1101725"/>
                  </a:lnTo>
                  <a:lnTo>
                    <a:pt x="3184396" y="983869"/>
                  </a:lnTo>
                  <a:lnTo>
                    <a:pt x="3129660" y="870585"/>
                  </a:lnTo>
                  <a:lnTo>
                    <a:pt x="3066414" y="762252"/>
                  </a:lnTo>
                  <a:lnTo>
                    <a:pt x="2994913" y="659511"/>
                  </a:lnTo>
                  <a:lnTo>
                    <a:pt x="2915665" y="562483"/>
                  </a:lnTo>
                  <a:lnTo>
                    <a:pt x="2829179" y="471803"/>
                  </a:lnTo>
                  <a:lnTo>
                    <a:pt x="2735960" y="387730"/>
                  </a:lnTo>
                  <a:lnTo>
                    <a:pt x="2636138" y="310769"/>
                  </a:lnTo>
                  <a:lnTo>
                    <a:pt x="2530346" y="241300"/>
                  </a:lnTo>
                  <a:lnTo>
                    <a:pt x="2418967" y="179832"/>
                  </a:lnTo>
                  <a:lnTo>
                    <a:pt x="2302382" y="126619"/>
                  </a:lnTo>
                  <a:lnTo>
                    <a:pt x="2181225" y="82169"/>
                  </a:lnTo>
                  <a:lnTo>
                    <a:pt x="2055620" y="46861"/>
                  </a:lnTo>
                  <a:lnTo>
                    <a:pt x="1926208" y="21082"/>
                  </a:lnTo>
                  <a:lnTo>
                    <a:pt x="1793238" y="5334"/>
                  </a:lnTo>
                  <a:lnTo>
                    <a:pt x="1657350" y="0"/>
                  </a:lnTo>
                  <a:close/>
                </a:path>
              </a:pathLst>
            </a:custGeom>
            <a:solidFill>
              <a:srgbClr val="E4A093"/>
            </a:solidFill>
          </p:spPr>
          <p:txBody>
            <a:bodyPr wrap="square" lIns="0" tIns="0" rIns="0" bIns="0" rtlCol="0"/>
            <a:lstStyle/>
            <a:p>
              <a:endParaRPr/>
            </a:p>
          </p:txBody>
        </p:sp>
      </p:grpSp>
      <p:sp>
        <p:nvSpPr>
          <p:cNvPr id="16" name="object 16"/>
          <p:cNvSpPr txBox="1">
            <a:spLocks noGrp="1"/>
          </p:cNvSpPr>
          <p:nvPr>
            <p:ph type="title"/>
          </p:nvPr>
        </p:nvSpPr>
        <p:spPr>
          <a:xfrm>
            <a:off x="4815838" y="490221"/>
            <a:ext cx="3581400" cy="452120"/>
          </a:xfrm>
          <a:prstGeom prst="rect">
            <a:avLst/>
          </a:prstGeom>
        </p:spPr>
        <p:txBody>
          <a:bodyPr vert="horz" wrap="square" lIns="0" tIns="12700" rIns="0" bIns="0" rtlCol="0">
            <a:spAutoFit/>
          </a:bodyPr>
          <a:lstStyle/>
          <a:p>
            <a:pPr marL="12700">
              <a:lnSpc>
                <a:spcPct val="100000"/>
              </a:lnSpc>
              <a:spcBef>
                <a:spcPts val="100"/>
              </a:spcBef>
            </a:pPr>
            <a:r>
              <a:rPr b="1" spc="-5" dirty="0">
                <a:solidFill>
                  <a:srgbClr val="001F5F"/>
                </a:solidFill>
                <a:latin typeface="Microsoft YaHei"/>
                <a:cs typeface="Microsoft YaHei"/>
              </a:rPr>
              <a:t>サロンに何が必要か？</a:t>
            </a:r>
          </a:p>
        </p:txBody>
      </p:sp>
      <p:sp>
        <p:nvSpPr>
          <p:cNvPr id="17" name="object 17"/>
          <p:cNvSpPr txBox="1"/>
          <p:nvPr/>
        </p:nvSpPr>
        <p:spPr>
          <a:xfrm>
            <a:off x="4257800" y="2330716"/>
            <a:ext cx="2750185" cy="2225040"/>
          </a:xfrm>
          <a:prstGeom prst="rect">
            <a:avLst/>
          </a:prstGeom>
        </p:spPr>
        <p:txBody>
          <a:bodyPr vert="horz" wrap="square" lIns="0" tIns="12700" rIns="0" bIns="0" rtlCol="0">
            <a:spAutoFit/>
          </a:bodyPr>
          <a:lstStyle/>
          <a:p>
            <a:pPr marR="3810" algn="ctr">
              <a:lnSpc>
                <a:spcPct val="100000"/>
              </a:lnSpc>
              <a:spcBef>
                <a:spcPts val="100"/>
              </a:spcBef>
            </a:pPr>
            <a:r>
              <a:rPr sz="3600" b="1" spc="-35" dirty="0">
                <a:solidFill>
                  <a:srgbClr val="FFFFFF"/>
                </a:solidFill>
                <a:latin typeface="Microsoft YaHei"/>
                <a:cs typeface="Microsoft YaHei"/>
              </a:rPr>
              <a:t>それは</a:t>
            </a:r>
            <a:endParaRPr sz="3600" dirty="0">
              <a:latin typeface="Microsoft YaHei"/>
              <a:cs typeface="Microsoft YaHei"/>
            </a:endParaRPr>
          </a:p>
          <a:p>
            <a:pPr marL="12065" marR="5080" algn="ctr">
              <a:lnSpc>
                <a:spcPts val="4480"/>
              </a:lnSpc>
              <a:spcBef>
                <a:spcPts val="35"/>
              </a:spcBef>
            </a:pPr>
            <a:r>
              <a:rPr sz="3600" b="1" spc="-35" dirty="0">
                <a:solidFill>
                  <a:srgbClr val="FFFFFF"/>
                </a:solidFill>
                <a:latin typeface="Microsoft YaHei"/>
                <a:cs typeface="Microsoft YaHei"/>
              </a:rPr>
              <a:t>差別化された美容法</a:t>
            </a:r>
            <a:endParaRPr sz="3600" dirty="0">
              <a:latin typeface="Microsoft YaHei"/>
              <a:cs typeface="Microsoft YaHei"/>
            </a:endParaRPr>
          </a:p>
          <a:p>
            <a:pPr marL="273685" algn="ctr">
              <a:lnSpc>
                <a:spcPts val="4000"/>
              </a:lnSpc>
            </a:pPr>
            <a:r>
              <a:rPr sz="3600" b="1" spc="-30" dirty="0">
                <a:solidFill>
                  <a:srgbClr val="FFFFFF"/>
                </a:solidFill>
                <a:latin typeface="Microsoft YaHei"/>
                <a:cs typeface="Microsoft YaHei"/>
              </a:rPr>
              <a:t>です</a:t>
            </a:r>
            <a:r>
              <a:rPr sz="3600" spc="-50" dirty="0">
                <a:solidFill>
                  <a:srgbClr val="FFFFFF"/>
                </a:solidFill>
                <a:latin typeface="MS PGothic"/>
                <a:cs typeface="MS PGothic"/>
              </a:rPr>
              <a:t>。</a:t>
            </a:r>
            <a:endParaRPr sz="3600" dirty="0">
              <a:latin typeface="MS PGothic"/>
              <a:cs typeface="MS P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95945" y="835157"/>
            <a:ext cx="3494669" cy="6022842"/>
          </a:xfrm>
          <a:prstGeom prst="rect">
            <a:avLst/>
          </a:prstGeom>
        </p:spPr>
      </p:pic>
      <p:sp>
        <p:nvSpPr>
          <p:cNvPr id="3" name="object 3"/>
          <p:cNvSpPr txBox="1"/>
          <p:nvPr/>
        </p:nvSpPr>
        <p:spPr>
          <a:xfrm>
            <a:off x="11690347" y="6436258"/>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A4A4A4"/>
                </a:solidFill>
                <a:latin typeface="SimSun"/>
                <a:cs typeface="SimSun"/>
              </a:rPr>
              <a:t>5</a:t>
            </a:r>
            <a:endParaRPr sz="1200">
              <a:latin typeface="SimSun"/>
              <a:cs typeface="SimSun"/>
            </a:endParaRPr>
          </a:p>
        </p:txBody>
      </p:sp>
      <p:grpSp>
        <p:nvGrpSpPr>
          <p:cNvPr id="4" name="object 4"/>
          <p:cNvGrpSpPr/>
          <p:nvPr/>
        </p:nvGrpSpPr>
        <p:grpSpPr>
          <a:xfrm>
            <a:off x="3121153" y="926591"/>
            <a:ext cx="6167626" cy="4111749"/>
            <a:chOff x="3121153" y="926591"/>
            <a:chExt cx="6167626" cy="4111749"/>
          </a:xfrm>
        </p:grpSpPr>
        <p:pic>
          <p:nvPicPr>
            <p:cNvPr id="5" name="object 5"/>
            <p:cNvPicPr/>
            <p:nvPr/>
          </p:nvPicPr>
          <p:blipFill>
            <a:blip r:embed="rId3" cstate="print">
              <a:duotone>
                <a:schemeClr val="accent3">
                  <a:shade val="45000"/>
                  <a:satMod val="135000"/>
                </a:schemeClr>
                <a:prstClr val="white"/>
              </a:duotone>
            </a:blip>
            <a:stretch>
              <a:fillRect/>
            </a:stretch>
          </p:blipFill>
          <p:spPr>
            <a:xfrm>
              <a:off x="7432549" y="3176015"/>
              <a:ext cx="1856230" cy="1862325"/>
            </a:xfrm>
            <a:prstGeom prst="rect">
              <a:avLst/>
            </a:prstGeom>
          </p:spPr>
        </p:pic>
        <p:pic>
          <p:nvPicPr>
            <p:cNvPr id="6" name="object 6"/>
            <p:cNvPicPr/>
            <p:nvPr/>
          </p:nvPicPr>
          <p:blipFill>
            <a:blip r:embed="rId4" cstate="print">
              <a:duotone>
                <a:prstClr val="black"/>
                <a:schemeClr val="accent2">
                  <a:tint val="45000"/>
                  <a:satMod val="400000"/>
                </a:schemeClr>
              </a:duotone>
            </a:blip>
            <a:stretch>
              <a:fillRect/>
            </a:stretch>
          </p:blipFill>
          <p:spPr>
            <a:xfrm>
              <a:off x="5216651" y="926591"/>
              <a:ext cx="1854706" cy="1862326"/>
            </a:xfrm>
            <a:prstGeom prst="rect">
              <a:avLst/>
            </a:prstGeom>
          </p:spPr>
        </p:pic>
        <p:pic>
          <p:nvPicPr>
            <p:cNvPr id="7" name="object 7"/>
            <p:cNvPicPr/>
            <p:nvPr/>
          </p:nvPicPr>
          <p:blipFill>
            <a:blip r:embed="rId5" cstate="print">
              <a:biLevel thresh="25000"/>
            </a:blip>
            <a:stretch>
              <a:fillRect/>
            </a:stretch>
          </p:blipFill>
          <p:spPr>
            <a:xfrm>
              <a:off x="3121153" y="3176015"/>
              <a:ext cx="1854706" cy="1862325"/>
            </a:xfrm>
            <a:prstGeom prst="rect">
              <a:avLst/>
            </a:prstGeom>
          </p:spPr>
        </p:pic>
      </p:grpSp>
      <p:sp>
        <p:nvSpPr>
          <p:cNvPr id="8" name="object 8"/>
          <p:cNvSpPr txBox="1"/>
          <p:nvPr/>
        </p:nvSpPr>
        <p:spPr>
          <a:xfrm>
            <a:off x="1989837" y="3813808"/>
            <a:ext cx="2590800" cy="756920"/>
          </a:xfrm>
          <a:prstGeom prst="rect">
            <a:avLst/>
          </a:prstGeom>
        </p:spPr>
        <p:txBody>
          <a:bodyPr vert="horz" wrap="square" lIns="0" tIns="12700" rIns="0" bIns="0" rtlCol="0">
            <a:spAutoFit/>
          </a:bodyPr>
          <a:lstStyle/>
          <a:p>
            <a:pPr marL="317500" marR="5080" indent="-305435">
              <a:lnSpc>
                <a:spcPct val="100000"/>
              </a:lnSpc>
              <a:spcBef>
                <a:spcPts val="100"/>
              </a:spcBef>
            </a:pPr>
            <a:r>
              <a:rPr sz="2400" spc="-20" dirty="0">
                <a:solidFill>
                  <a:srgbClr val="001F5F"/>
                </a:solidFill>
                <a:latin typeface="MS PGothic"/>
                <a:cs typeface="MS PGothic"/>
              </a:rPr>
              <a:t>②光ホワイト量子</a:t>
            </a:r>
            <a:r>
              <a:rPr sz="2400" spc="600" dirty="0">
                <a:solidFill>
                  <a:srgbClr val="001F5F"/>
                </a:solidFill>
                <a:latin typeface="MS PGothic"/>
                <a:cs typeface="MS PGothic"/>
              </a:rPr>
              <a:t> </a:t>
            </a:r>
            <a:r>
              <a:rPr sz="2400" spc="-40" dirty="0">
                <a:solidFill>
                  <a:srgbClr val="001F5F"/>
                </a:solidFill>
                <a:latin typeface="MS PGothic"/>
                <a:cs typeface="MS PGothic"/>
              </a:rPr>
              <a:t>エネルギー振動。</a:t>
            </a:r>
            <a:endParaRPr sz="2400">
              <a:latin typeface="MS PGothic"/>
              <a:cs typeface="MS PGothic"/>
            </a:endParaRPr>
          </a:p>
        </p:txBody>
      </p:sp>
      <p:grpSp>
        <p:nvGrpSpPr>
          <p:cNvPr id="9" name="object 9"/>
          <p:cNvGrpSpPr/>
          <p:nvPr/>
        </p:nvGrpSpPr>
        <p:grpSpPr>
          <a:xfrm>
            <a:off x="4547614" y="1751081"/>
            <a:ext cx="3314700" cy="3569335"/>
            <a:chOff x="4547614" y="1751081"/>
            <a:chExt cx="3314700" cy="3569335"/>
          </a:xfrm>
        </p:grpSpPr>
        <p:sp>
          <p:nvSpPr>
            <p:cNvPr id="10" name="object 10"/>
            <p:cNvSpPr/>
            <p:nvPr/>
          </p:nvSpPr>
          <p:spPr>
            <a:xfrm>
              <a:off x="4547614" y="1751081"/>
              <a:ext cx="3314700" cy="3223260"/>
            </a:xfrm>
            <a:custGeom>
              <a:avLst/>
              <a:gdLst/>
              <a:ahLst/>
              <a:cxnLst/>
              <a:rect l="l" t="t" r="r" b="b"/>
              <a:pathLst>
                <a:path w="3314700" h="3223260">
                  <a:moveTo>
                    <a:pt x="1657348" y="0"/>
                  </a:moveTo>
                  <a:lnTo>
                    <a:pt x="1521460" y="5334"/>
                  </a:lnTo>
                  <a:lnTo>
                    <a:pt x="1388490" y="21081"/>
                  </a:lnTo>
                  <a:lnTo>
                    <a:pt x="1259076" y="46861"/>
                  </a:lnTo>
                  <a:lnTo>
                    <a:pt x="1133475" y="82168"/>
                  </a:lnTo>
                  <a:lnTo>
                    <a:pt x="1012316" y="126618"/>
                  </a:lnTo>
                  <a:lnTo>
                    <a:pt x="895730" y="179831"/>
                  </a:lnTo>
                  <a:lnTo>
                    <a:pt x="784350" y="241425"/>
                  </a:lnTo>
                  <a:lnTo>
                    <a:pt x="678561" y="310896"/>
                  </a:lnTo>
                  <a:lnTo>
                    <a:pt x="578737" y="387857"/>
                  </a:lnTo>
                  <a:lnTo>
                    <a:pt x="485519" y="472059"/>
                  </a:lnTo>
                  <a:lnTo>
                    <a:pt x="399032" y="562737"/>
                  </a:lnTo>
                  <a:lnTo>
                    <a:pt x="319786" y="659763"/>
                  </a:lnTo>
                  <a:lnTo>
                    <a:pt x="248285" y="762635"/>
                  </a:lnTo>
                  <a:lnTo>
                    <a:pt x="185037" y="870964"/>
                  </a:lnTo>
                  <a:lnTo>
                    <a:pt x="130300" y="984250"/>
                  </a:lnTo>
                  <a:lnTo>
                    <a:pt x="84454" y="1102231"/>
                  </a:lnTo>
                  <a:lnTo>
                    <a:pt x="48132" y="1224278"/>
                  </a:lnTo>
                  <a:lnTo>
                    <a:pt x="21716" y="1350135"/>
                  </a:lnTo>
                  <a:lnTo>
                    <a:pt x="5461" y="1479423"/>
                  </a:lnTo>
                  <a:lnTo>
                    <a:pt x="0" y="1611628"/>
                  </a:lnTo>
                  <a:lnTo>
                    <a:pt x="5461" y="1743835"/>
                  </a:lnTo>
                  <a:lnTo>
                    <a:pt x="21716" y="1873121"/>
                  </a:lnTo>
                  <a:lnTo>
                    <a:pt x="48132" y="1998978"/>
                  </a:lnTo>
                  <a:lnTo>
                    <a:pt x="84454" y="2121025"/>
                  </a:lnTo>
                  <a:lnTo>
                    <a:pt x="130300" y="2239008"/>
                  </a:lnTo>
                  <a:lnTo>
                    <a:pt x="185037" y="2352292"/>
                  </a:lnTo>
                  <a:lnTo>
                    <a:pt x="248285" y="2460623"/>
                  </a:lnTo>
                  <a:lnTo>
                    <a:pt x="319786" y="2563493"/>
                  </a:lnTo>
                  <a:lnTo>
                    <a:pt x="399032" y="2660521"/>
                  </a:lnTo>
                  <a:lnTo>
                    <a:pt x="485519" y="2751199"/>
                  </a:lnTo>
                  <a:lnTo>
                    <a:pt x="578737" y="2835400"/>
                  </a:lnTo>
                  <a:lnTo>
                    <a:pt x="678561" y="2912362"/>
                  </a:lnTo>
                  <a:lnTo>
                    <a:pt x="784350" y="2981831"/>
                  </a:lnTo>
                  <a:lnTo>
                    <a:pt x="895730" y="3043426"/>
                  </a:lnTo>
                  <a:lnTo>
                    <a:pt x="1012316" y="3096639"/>
                  </a:lnTo>
                  <a:lnTo>
                    <a:pt x="1133475" y="3141089"/>
                  </a:lnTo>
                  <a:lnTo>
                    <a:pt x="1259076" y="3176395"/>
                  </a:lnTo>
                  <a:lnTo>
                    <a:pt x="1388490" y="3202176"/>
                  </a:lnTo>
                  <a:lnTo>
                    <a:pt x="1521460" y="3217924"/>
                  </a:lnTo>
                  <a:lnTo>
                    <a:pt x="1657348" y="3223258"/>
                  </a:lnTo>
                  <a:lnTo>
                    <a:pt x="1793238" y="3217924"/>
                  </a:lnTo>
                  <a:lnTo>
                    <a:pt x="1926207" y="3202176"/>
                  </a:lnTo>
                  <a:lnTo>
                    <a:pt x="2055620" y="3176395"/>
                  </a:lnTo>
                  <a:lnTo>
                    <a:pt x="2181223" y="3141089"/>
                  </a:lnTo>
                  <a:lnTo>
                    <a:pt x="2302381" y="3096639"/>
                  </a:lnTo>
                  <a:lnTo>
                    <a:pt x="2418966" y="3043426"/>
                  </a:lnTo>
                  <a:lnTo>
                    <a:pt x="2530346" y="2981831"/>
                  </a:lnTo>
                  <a:lnTo>
                    <a:pt x="2636137" y="2912362"/>
                  </a:lnTo>
                  <a:lnTo>
                    <a:pt x="2735959" y="2835400"/>
                  </a:lnTo>
                  <a:lnTo>
                    <a:pt x="2829179" y="2751199"/>
                  </a:lnTo>
                  <a:lnTo>
                    <a:pt x="2915666" y="2660521"/>
                  </a:lnTo>
                  <a:lnTo>
                    <a:pt x="2994912" y="2563493"/>
                  </a:lnTo>
                  <a:lnTo>
                    <a:pt x="3066413" y="2460623"/>
                  </a:lnTo>
                  <a:lnTo>
                    <a:pt x="3129659" y="2352292"/>
                  </a:lnTo>
                  <a:lnTo>
                    <a:pt x="3184396" y="2239008"/>
                  </a:lnTo>
                  <a:lnTo>
                    <a:pt x="3230242" y="2121025"/>
                  </a:lnTo>
                  <a:lnTo>
                    <a:pt x="3266564" y="1998978"/>
                  </a:lnTo>
                  <a:lnTo>
                    <a:pt x="3292981" y="1873121"/>
                  </a:lnTo>
                  <a:lnTo>
                    <a:pt x="3309237" y="1743835"/>
                  </a:lnTo>
                  <a:lnTo>
                    <a:pt x="3314698" y="1611628"/>
                  </a:lnTo>
                  <a:lnTo>
                    <a:pt x="3309237" y="1479423"/>
                  </a:lnTo>
                  <a:lnTo>
                    <a:pt x="3292981" y="1350135"/>
                  </a:lnTo>
                  <a:lnTo>
                    <a:pt x="3266564" y="1224278"/>
                  </a:lnTo>
                  <a:lnTo>
                    <a:pt x="3230242" y="1102231"/>
                  </a:lnTo>
                  <a:lnTo>
                    <a:pt x="3184396" y="984250"/>
                  </a:lnTo>
                  <a:lnTo>
                    <a:pt x="3129659" y="870964"/>
                  </a:lnTo>
                  <a:lnTo>
                    <a:pt x="3066413" y="762635"/>
                  </a:lnTo>
                  <a:lnTo>
                    <a:pt x="2994912" y="659763"/>
                  </a:lnTo>
                  <a:lnTo>
                    <a:pt x="2915666" y="562737"/>
                  </a:lnTo>
                  <a:lnTo>
                    <a:pt x="2829179" y="472059"/>
                  </a:lnTo>
                  <a:lnTo>
                    <a:pt x="2735959" y="387857"/>
                  </a:lnTo>
                  <a:lnTo>
                    <a:pt x="2636137" y="310896"/>
                  </a:lnTo>
                  <a:lnTo>
                    <a:pt x="2530346" y="241425"/>
                  </a:lnTo>
                  <a:lnTo>
                    <a:pt x="2418966" y="179831"/>
                  </a:lnTo>
                  <a:lnTo>
                    <a:pt x="2302381" y="126618"/>
                  </a:lnTo>
                  <a:lnTo>
                    <a:pt x="2181223" y="82168"/>
                  </a:lnTo>
                  <a:lnTo>
                    <a:pt x="2055620" y="46861"/>
                  </a:lnTo>
                  <a:lnTo>
                    <a:pt x="1926207" y="21081"/>
                  </a:lnTo>
                  <a:lnTo>
                    <a:pt x="1793238" y="5334"/>
                  </a:lnTo>
                  <a:lnTo>
                    <a:pt x="1657348" y="0"/>
                  </a:lnTo>
                  <a:close/>
                </a:path>
              </a:pathLst>
            </a:custGeom>
            <a:solidFill>
              <a:schemeClr val="accent5">
                <a:lumMod val="60000"/>
                <a:lumOff val="40000"/>
              </a:schemeClr>
            </a:solidFill>
          </p:spPr>
          <p:txBody>
            <a:bodyPr wrap="square" lIns="0" tIns="0" rIns="0" bIns="0" rtlCol="0"/>
            <a:lstStyle/>
            <a:p>
              <a:endParaRPr/>
            </a:p>
          </p:txBody>
        </p:sp>
        <p:sp>
          <p:nvSpPr>
            <p:cNvPr id="11" name="object 11"/>
            <p:cNvSpPr/>
            <p:nvPr/>
          </p:nvSpPr>
          <p:spPr>
            <a:xfrm>
              <a:off x="5809486" y="4962147"/>
              <a:ext cx="792480" cy="358140"/>
            </a:xfrm>
            <a:custGeom>
              <a:avLst/>
              <a:gdLst/>
              <a:ahLst/>
              <a:cxnLst/>
              <a:rect l="l" t="t" r="r" b="b"/>
              <a:pathLst>
                <a:path w="792479" h="358139">
                  <a:moveTo>
                    <a:pt x="594361" y="0"/>
                  </a:moveTo>
                  <a:lnTo>
                    <a:pt x="198119" y="0"/>
                  </a:lnTo>
                  <a:lnTo>
                    <a:pt x="198119" y="179071"/>
                  </a:lnTo>
                  <a:lnTo>
                    <a:pt x="0" y="179071"/>
                  </a:lnTo>
                  <a:lnTo>
                    <a:pt x="396241" y="358141"/>
                  </a:lnTo>
                  <a:lnTo>
                    <a:pt x="792481" y="179071"/>
                  </a:lnTo>
                  <a:lnTo>
                    <a:pt x="594361" y="179071"/>
                  </a:lnTo>
                  <a:lnTo>
                    <a:pt x="594361" y="0"/>
                  </a:lnTo>
                  <a:close/>
                </a:path>
              </a:pathLst>
            </a:custGeom>
            <a:solidFill>
              <a:srgbClr val="2674AF"/>
            </a:solidFill>
          </p:spPr>
          <p:txBody>
            <a:bodyPr wrap="square" lIns="0" tIns="0" rIns="0" bIns="0" rtlCol="0"/>
            <a:lstStyle/>
            <a:p>
              <a:endParaRPr/>
            </a:p>
          </p:txBody>
        </p:sp>
      </p:grpSp>
      <p:sp>
        <p:nvSpPr>
          <p:cNvPr id="12" name="object 12"/>
          <p:cNvSpPr txBox="1"/>
          <p:nvPr/>
        </p:nvSpPr>
        <p:spPr>
          <a:xfrm>
            <a:off x="4258051" y="5245144"/>
            <a:ext cx="3941445" cy="1496695"/>
          </a:xfrm>
          <a:prstGeom prst="rect">
            <a:avLst/>
          </a:prstGeom>
        </p:spPr>
        <p:txBody>
          <a:bodyPr vert="horz" wrap="square" lIns="0" tIns="12700" rIns="0" bIns="0" rtlCol="0">
            <a:spAutoFit/>
          </a:bodyPr>
          <a:lstStyle/>
          <a:p>
            <a:pPr algn="ctr">
              <a:lnSpc>
                <a:spcPts val="2400"/>
              </a:lnSpc>
              <a:spcBef>
                <a:spcPts val="100"/>
              </a:spcBef>
            </a:pPr>
            <a:r>
              <a:rPr sz="2000" spc="-5" dirty="0">
                <a:solidFill>
                  <a:srgbClr val="3E3E3E"/>
                </a:solidFill>
                <a:latin typeface="MS PGothic"/>
                <a:cs typeface="MS PGothic"/>
              </a:rPr>
              <a:t>唯一無二の還元美容法</a:t>
            </a:r>
            <a:endParaRPr sz="2000">
              <a:latin typeface="MS PGothic"/>
              <a:cs typeface="MS PGothic"/>
            </a:endParaRPr>
          </a:p>
          <a:p>
            <a:pPr marL="12700" marR="5080" algn="ctr">
              <a:lnSpc>
                <a:spcPts val="3320"/>
              </a:lnSpc>
              <a:spcBef>
                <a:spcPts val="140"/>
              </a:spcBef>
            </a:pPr>
            <a:r>
              <a:rPr sz="2800" spc="-10" dirty="0">
                <a:solidFill>
                  <a:srgbClr val="3E3E3E"/>
                </a:solidFill>
                <a:latin typeface="MS PGothic"/>
                <a:cs typeface="MS PGothic"/>
              </a:rPr>
              <a:t>『</a:t>
            </a:r>
            <a:r>
              <a:rPr sz="2800" spc="-20" dirty="0">
                <a:solidFill>
                  <a:srgbClr val="FF0000"/>
                </a:solidFill>
                <a:latin typeface="MS PGothic"/>
                <a:cs typeface="MS PGothic"/>
              </a:rPr>
              <a:t>水光低電位還元プラズマ</a:t>
            </a:r>
            <a:r>
              <a:rPr sz="2800" spc="-40" dirty="0">
                <a:solidFill>
                  <a:srgbClr val="FF0000"/>
                </a:solidFill>
                <a:latin typeface="MS PGothic"/>
                <a:cs typeface="MS PGothic"/>
              </a:rPr>
              <a:t>マイナス電子ブースト</a:t>
            </a:r>
            <a:r>
              <a:rPr sz="2800" spc="-50" dirty="0">
                <a:solidFill>
                  <a:srgbClr val="3E3E3E"/>
                </a:solidFill>
                <a:latin typeface="MS PGothic"/>
                <a:cs typeface="MS PGothic"/>
              </a:rPr>
              <a:t>』</a:t>
            </a:r>
            <a:endParaRPr sz="2800">
              <a:latin typeface="MS PGothic"/>
              <a:cs typeface="MS PGothic"/>
            </a:endParaRPr>
          </a:p>
          <a:p>
            <a:pPr algn="ctr">
              <a:lnSpc>
                <a:spcPct val="100000"/>
              </a:lnSpc>
            </a:pPr>
            <a:r>
              <a:rPr sz="2000" spc="-10" dirty="0">
                <a:solidFill>
                  <a:srgbClr val="3E3E3E"/>
                </a:solidFill>
                <a:latin typeface="MS PGothic"/>
                <a:cs typeface="MS PGothic"/>
              </a:rPr>
              <a:t>これが還元美肌の真骨</a:t>
            </a:r>
            <a:r>
              <a:rPr sz="2000" spc="-15" dirty="0">
                <a:solidFill>
                  <a:srgbClr val="4F4F4F"/>
                </a:solidFill>
                <a:latin typeface="MS PGothic"/>
                <a:cs typeface="MS PGothic"/>
              </a:rPr>
              <a:t>頂</a:t>
            </a:r>
            <a:r>
              <a:rPr sz="2000" spc="-50" dirty="0">
                <a:solidFill>
                  <a:srgbClr val="3E3E3E"/>
                </a:solidFill>
                <a:latin typeface="MS PGothic"/>
                <a:cs typeface="MS PGothic"/>
              </a:rPr>
              <a:t>。</a:t>
            </a:r>
            <a:endParaRPr sz="2000">
              <a:latin typeface="MS PGothic"/>
              <a:cs typeface="MS PGothic"/>
            </a:endParaRPr>
          </a:p>
        </p:txBody>
      </p:sp>
      <p:sp>
        <p:nvSpPr>
          <p:cNvPr id="13" name="object 13"/>
          <p:cNvSpPr txBox="1"/>
          <p:nvPr/>
        </p:nvSpPr>
        <p:spPr>
          <a:xfrm>
            <a:off x="4265165" y="1361695"/>
            <a:ext cx="3551554" cy="391160"/>
          </a:xfrm>
          <a:prstGeom prst="rect">
            <a:avLst/>
          </a:prstGeom>
        </p:spPr>
        <p:txBody>
          <a:bodyPr vert="horz" wrap="square" lIns="0" tIns="12700" rIns="0" bIns="0" rtlCol="0">
            <a:spAutoFit/>
          </a:bodyPr>
          <a:lstStyle/>
          <a:p>
            <a:pPr marL="12700">
              <a:lnSpc>
                <a:spcPct val="100000"/>
              </a:lnSpc>
              <a:spcBef>
                <a:spcPts val="100"/>
              </a:spcBef>
            </a:pPr>
            <a:r>
              <a:rPr sz="2400" spc="-20" dirty="0">
                <a:solidFill>
                  <a:srgbClr val="001F5F"/>
                </a:solidFill>
                <a:latin typeface="MS PGothic"/>
                <a:cs typeface="MS PGothic"/>
              </a:rPr>
              <a:t>①低電位還元マイナス電子</a:t>
            </a:r>
            <a:endParaRPr sz="2400">
              <a:latin typeface="MS PGothic"/>
              <a:cs typeface="MS PGothic"/>
            </a:endParaRPr>
          </a:p>
        </p:txBody>
      </p:sp>
      <p:sp>
        <p:nvSpPr>
          <p:cNvPr id="14" name="object 14"/>
          <p:cNvSpPr txBox="1">
            <a:spLocks noGrp="1"/>
          </p:cNvSpPr>
          <p:nvPr>
            <p:ph type="title"/>
          </p:nvPr>
        </p:nvSpPr>
        <p:spPr>
          <a:xfrm>
            <a:off x="5226557" y="2026540"/>
            <a:ext cx="2042160" cy="1486535"/>
          </a:xfrm>
          <a:prstGeom prst="rect">
            <a:avLst/>
          </a:prstGeom>
        </p:spPr>
        <p:txBody>
          <a:bodyPr vert="horz" wrap="square" lIns="0" tIns="12700" rIns="0" bIns="0" rtlCol="0">
            <a:spAutoFit/>
          </a:bodyPr>
          <a:lstStyle/>
          <a:p>
            <a:pPr algn="ctr">
              <a:lnSpc>
                <a:spcPct val="100000"/>
              </a:lnSpc>
              <a:spcBef>
                <a:spcPts val="100"/>
              </a:spcBef>
            </a:pPr>
            <a:r>
              <a:rPr sz="3200" spc="-40" dirty="0">
                <a:solidFill>
                  <a:srgbClr val="FFFFFF"/>
                </a:solidFill>
              </a:rPr>
              <a:t>水光</a:t>
            </a:r>
            <a:endParaRPr sz="3200"/>
          </a:p>
          <a:p>
            <a:pPr marL="12700" marR="5080" algn="ctr">
              <a:lnSpc>
                <a:spcPts val="3800"/>
              </a:lnSpc>
              <a:spcBef>
                <a:spcPts val="165"/>
              </a:spcBef>
            </a:pPr>
            <a:r>
              <a:rPr sz="3200" spc="-35" dirty="0">
                <a:solidFill>
                  <a:srgbClr val="FFFFFF"/>
                </a:solidFill>
              </a:rPr>
              <a:t>低電位還元プラズマ</a:t>
            </a:r>
            <a:endParaRPr sz="3200"/>
          </a:p>
        </p:txBody>
      </p:sp>
      <p:sp>
        <p:nvSpPr>
          <p:cNvPr id="15" name="object 15"/>
          <p:cNvSpPr txBox="1"/>
          <p:nvPr/>
        </p:nvSpPr>
        <p:spPr>
          <a:xfrm>
            <a:off x="5112256" y="3495930"/>
            <a:ext cx="2271395" cy="1005205"/>
          </a:xfrm>
          <a:prstGeom prst="rect">
            <a:avLst/>
          </a:prstGeom>
        </p:spPr>
        <p:txBody>
          <a:bodyPr vert="horz" wrap="square" lIns="0" tIns="8890" rIns="0" bIns="0" rtlCol="0">
            <a:spAutoFit/>
          </a:bodyPr>
          <a:lstStyle/>
          <a:p>
            <a:pPr marL="327025" marR="5080" indent="-314960">
              <a:lnSpc>
                <a:spcPct val="100800"/>
              </a:lnSpc>
              <a:spcBef>
                <a:spcPts val="70"/>
              </a:spcBef>
            </a:pPr>
            <a:r>
              <a:rPr sz="3200" spc="-30" dirty="0">
                <a:solidFill>
                  <a:srgbClr val="FFFFFF"/>
                </a:solidFill>
                <a:latin typeface="MS PGothic"/>
                <a:cs typeface="MS PGothic"/>
              </a:rPr>
              <a:t>マイナス電子</a:t>
            </a:r>
            <a:r>
              <a:rPr sz="3200" spc="-35" dirty="0">
                <a:solidFill>
                  <a:srgbClr val="FFFFFF"/>
                </a:solidFill>
                <a:latin typeface="MS PGothic"/>
                <a:cs typeface="MS PGothic"/>
              </a:rPr>
              <a:t>ブースト</a:t>
            </a:r>
            <a:endParaRPr sz="3200" dirty="0">
              <a:latin typeface="MS PGothic"/>
              <a:cs typeface="MS PGothic"/>
            </a:endParaRPr>
          </a:p>
        </p:txBody>
      </p:sp>
      <p:sp>
        <p:nvSpPr>
          <p:cNvPr id="16" name="object 16"/>
          <p:cNvSpPr txBox="1"/>
          <p:nvPr/>
        </p:nvSpPr>
        <p:spPr>
          <a:xfrm>
            <a:off x="7893810" y="3813808"/>
            <a:ext cx="2245995" cy="746760"/>
          </a:xfrm>
          <a:prstGeom prst="rect">
            <a:avLst/>
          </a:prstGeom>
        </p:spPr>
        <p:txBody>
          <a:bodyPr vert="horz" wrap="square" lIns="0" tIns="33019" rIns="0" bIns="0" rtlCol="0">
            <a:spAutoFit/>
          </a:bodyPr>
          <a:lstStyle/>
          <a:p>
            <a:pPr marL="316865" marR="5080" indent="-304800">
              <a:lnSpc>
                <a:spcPts val="2800"/>
              </a:lnSpc>
              <a:spcBef>
                <a:spcPts val="259"/>
              </a:spcBef>
            </a:pPr>
            <a:r>
              <a:rPr sz="2400" spc="-30" dirty="0">
                <a:solidFill>
                  <a:srgbClr val="001F5F"/>
                </a:solidFill>
                <a:latin typeface="MS PGothic"/>
                <a:cs typeface="MS PGothic"/>
              </a:rPr>
              <a:t>③スキンプラズマ</a:t>
            </a:r>
            <a:r>
              <a:rPr sz="2400" spc="-40" dirty="0">
                <a:solidFill>
                  <a:srgbClr val="001F5F"/>
                </a:solidFill>
                <a:latin typeface="MS PGothic"/>
                <a:cs typeface="MS PGothic"/>
              </a:rPr>
              <a:t>ホワイト。</a:t>
            </a:r>
            <a:endParaRPr sz="2400">
              <a:latin typeface="MS PGothic"/>
              <a:cs typeface="MS PGothic"/>
            </a:endParaRPr>
          </a:p>
        </p:txBody>
      </p:sp>
      <p:pic>
        <p:nvPicPr>
          <p:cNvPr id="17" name="object 17"/>
          <p:cNvPicPr/>
          <p:nvPr/>
        </p:nvPicPr>
        <p:blipFill>
          <a:blip r:embed="rId6" cstate="print"/>
          <a:stretch>
            <a:fillRect/>
          </a:stretch>
        </p:blipFill>
        <p:spPr>
          <a:xfrm>
            <a:off x="397762" y="192023"/>
            <a:ext cx="1424191" cy="64716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 y="5"/>
            <a:ext cx="4443982" cy="6857994"/>
          </a:xfrm>
          <a:prstGeom prst="rect">
            <a:avLst/>
          </a:prstGeom>
        </p:spPr>
      </p:pic>
      <p:pic>
        <p:nvPicPr>
          <p:cNvPr id="3" name="object 3"/>
          <p:cNvPicPr/>
          <p:nvPr/>
        </p:nvPicPr>
        <p:blipFill>
          <a:blip r:embed="rId3" cstate="print"/>
          <a:stretch>
            <a:fillRect/>
          </a:stretch>
        </p:blipFill>
        <p:spPr>
          <a:xfrm>
            <a:off x="6170677" y="1435608"/>
            <a:ext cx="6019937" cy="5422387"/>
          </a:xfrm>
          <a:prstGeom prst="rect">
            <a:avLst/>
          </a:prstGeom>
        </p:spPr>
      </p:pic>
      <p:sp>
        <p:nvSpPr>
          <p:cNvPr id="4" name="object 4"/>
          <p:cNvSpPr txBox="1"/>
          <p:nvPr/>
        </p:nvSpPr>
        <p:spPr>
          <a:xfrm>
            <a:off x="11690347" y="6436258"/>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A4A4A4"/>
                </a:solidFill>
                <a:latin typeface="SimSun"/>
                <a:cs typeface="SimSun"/>
              </a:rPr>
              <a:t>6</a:t>
            </a:r>
            <a:endParaRPr sz="1200">
              <a:latin typeface="SimSun"/>
              <a:cs typeface="SimSun"/>
            </a:endParaRPr>
          </a:p>
        </p:txBody>
      </p:sp>
      <p:sp>
        <p:nvSpPr>
          <p:cNvPr id="5" name="object 5"/>
          <p:cNvSpPr txBox="1">
            <a:spLocks noGrp="1"/>
          </p:cNvSpPr>
          <p:nvPr>
            <p:ph type="title"/>
          </p:nvPr>
        </p:nvSpPr>
        <p:spPr>
          <a:xfrm>
            <a:off x="3276600" y="159715"/>
            <a:ext cx="6087745" cy="69596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3E3E3E"/>
                </a:solidFill>
              </a:rPr>
              <a:t>リガ</a:t>
            </a:r>
            <a:r>
              <a:rPr sz="1800" dirty="0">
                <a:solidFill>
                  <a:srgbClr val="4F4F4F"/>
                </a:solidFill>
              </a:rPr>
              <a:t>メ</a:t>
            </a:r>
            <a:r>
              <a:rPr sz="1800" dirty="0">
                <a:solidFill>
                  <a:srgbClr val="3E3E3E"/>
                </a:solidFill>
              </a:rPr>
              <a:t>ェント低電位還元美容法の</a:t>
            </a:r>
            <a:r>
              <a:rPr sz="1800" dirty="0">
                <a:solidFill>
                  <a:srgbClr val="4F4F4F"/>
                </a:solidFill>
              </a:rPr>
              <a:t>コン</a:t>
            </a:r>
            <a:r>
              <a:rPr sz="1800" dirty="0">
                <a:solidFill>
                  <a:srgbClr val="3E3E3E"/>
                </a:solidFill>
              </a:rPr>
              <a:t>セプト</a:t>
            </a:r>
            <a:r>
              <a:rPr sz="1800" spc="80" dirty="0">
                <a:solidFill>
                  <a:srgbClr val="4F4F4F"/>
                </a:solidFill>
              </a:rPr>
              <a:t>は</a:t>
            </a:r>
            <a:r>
              <a:rPr sz="4400" dirty="0">
                <a:solidFill>
                  <a:srgbClr val="4F4F4F"/>
                </a:solidFill>
              </a:rPr>
              <a:t>還元</a:t>
            </a:r>
            <a:r>
              <a:rPr sz="1800" spc="-10" dirty="0">
                <a:solidFill>
                  <a:srgbClr val="3E3E3E"/>
                </a:solidFill>
              </a:rPr>
              <a:t>で</a:t>
            </a:r>
            <a:r>
              <a:rPr sz="1800" dirty="0">
                <a:solidFill>
                  <a:srgbClr val="4F4F4F"/>
                </a:solidFill>
              </a:rPr>
              <a:t>す</a:t>
            </a:r>
            <a:r>
              <a:rPr sz="1800" spc="-50" dirty="0">
                <a:solidFill>
                  <a:srgbClr val="3E3E3E"/>
                </a:solidFill>
              </a:rPr>
              <a:t>。</a:t>
            </a:r>
            <a:endParaRPr sz="1800"/>
          </a:p>
        </p:txBody>
      </p:sp>
      <p:sp>
        <p:nvSpPr>
          <p:cNvPr id="6" name="object 6"/>
          <p:cNvSpPr txBox="1"/>
          <p:nvPr/>
        </p:nvSpPr>
        <p:spPr>
          <a:xfrm>
            <a:off x="596900" y="1295401"/>
            <a:ext cx="10887710" cy="4043679"/>
          </a:xfrm>
          <a:prstGeom prst="rect">
            <a:avLst/>
          </a:prstGeom>
        </p:spPr>
        <p:txBody>
          <a:bodyPr vert="horz" wrap="square" lIns="0" tIns="12700" rIns="0" bIns="0" rtlCol="0">
            <a:spAutoFit/>
          </a:bodyPr>
          <a:lstStyle/>
          <a:p>
            <a:pPr marL="186055" indent="-173355">
              <a:lnSpc>
                <a:spcPts val="2620"/>
              </a:lnSpc>
              <a:spcBef>
                <a:spcPts val="100"/>
              </a:spcBef>
              <a:buClr>
                <a:srgbClr val="61625E"/>
              </a:buClr>
              <a:buFont typeface="Arial MT"/>
              <a:buChar char="•"/>
              <a:tabLst>
                <a:tab pos="186055" algn="l"/>
              </a:tabLst>
            </a:pPr>
            <a:r>
              <a:rPr sz="2200" spc="-20" dirty="0">
                <a:solidFill>
                  <a:srgbClr val="494A46"/>
                </a:solidFill>
                <a:latin typeface="MS PGothic"/>
                <a:cs typeface="MS PGothic"/>
              </a:rPr>
              <a:t>【還元】とは？</a:t>
            </a:r>
            <a:endParaRPr sz="2200">
              <a:latin typeface="MS PGothic"/>
              <a:cs typeface="MS PGothic"/>
            </a:endParaRPr>
          </a:p>
          <a:p>
            <a:pPr marL="186055" indent="-173355">
              <a:lnSpc>
                <a:spcPts val="2620"/>
              </a:lnSpc>
              <a:buClr>
                <a:srgbClr val="61625E"/>
              </a:buClr>
              <a:buFont typeface="Arial MT"/>
              <a:buChar char="•"/>
              <a:tabLst>
                <a:tab pos="186055" algn="l"/>
              </a:tabLst>
            </a:pPr>
            <a:r>
              <a:rPr sz="2200" dirty="0">
                <a:solidFill>
                  <a:srgbClr val="494A46"/>
                </a:solidFill>
                <a:latin typeface="MS PGothic"/>
                <a:cs typeface="MS PGothic"/>
              </a:rPr>
              <a:t>ズバリ【酸化（老化）】の反対で</a:t>
            </a:r>
            <a:r>
              <a:rPr sz="2200" spc="-40" dirty="0">
                <a:solidFill>
                  <a:srgbClr val="5B5C58"/>
                </a:solidFill>
                <a:latin typeface="MS PGothic"/>
                <a:cs typeface="MS PGothic"/>
              </a:rPr>
              <a:t>あ</a:t>
            </a:r>
            <a:r>
              <a:rPr sz="2200" spc="-5" dirty="0">
                <a:solidFill>
                  <a:srgbClr val="494A46"/>
                </a:solidFill>
                <a:latin typeface="MS PGothic"/>
                <a:cs typeface="MS PGothic"/>
              </a:rPr>
              <a:t>り、若返</a:t>
            </a:r>
            <a:r>
              <a:rPr sz="2200" dirty="0">
                <a:solidFill>
                  <a:srgbClr val="5B5C58"/>
                </a:solidFill>
                <a:latin typeface="MS PGothic"/>
                <a:cs typeface="MS PGothic"/>
              </a:rPr>
              <a:t>り</a:t>
            </a:r>
            <a:r>
              <a:rPr sz="2200" spc="-25" dirty="0">
                <a:solidFill>
                  <a:srgbClr val="494A46"/>
                </a:solidFill>
                <a:latin typeface="MS PGothic"/>
                <a:cs typeface="MS PGothic"/>
              </a:rPr>
              <a:t>を目指す事で</a:t>
            </a:r>
            <a:r>
              <a:rPr sz="2200" spc="-20" dirty="0">
                <a:solidFill>
                  <a:srgbClr val="5B5C58"/>
                </a:solidFill>
                <a:latin typeface="MS PGothic"/>
                <a:cs typeface="MS PGothic"/>
              </a:rPr>
              <a:t>す</a:t>
            </a:r>
            <a:r>
              <a:rPr sz="2200" spc="-50" dirty="0">
                <a:solidFill>
                  <a:srgbClr val="494A46"/>
                </a:solidFill>
                <a:latin typeface="MS PGothic"/>
                <a:cs typeface="MS PGothic"/>
              </a:rPr>
              <a:t>。</a:t>
            </a:r>
            <a:endParaRPr sz="2200">
              <a:latin typeface="MS PGothic"/>
              <a:cs typeface="MS PGothic"/>
            </a:endParaRPr>
          </a:p>
          <a:p>
            <a:pPr marL="4686935" marR="3261360" indent="-268605">
              <a:lnSpc>
                <a:spcPct val="113399"/>
              </a:lnSpc>
              <a:spcBef>
                <a:spcPts val="2575"/>
              </a:spcBef>
              <a:tabLst>
                <a:tab pos="6223635" algn="l"/>
              </a:tabLst>
            </a:pPr>
            <a:r>
              <a:rPr sz="3600" spc="-10" dirty="0">
                <a:solidFill>
                  <a:srgbClr val="494A46"/>
                </a:solidFill>
                <a:latin typeface="MS PGothic"/>
                <a:cs typeface="MS PGothic"/>
              </a:rPr>
              <a:t>【酸化】</a:t>
            </a:r>
            <a:r>
              <a:rPr sz="3600" spc="-10" dirty="0">
                <a:solidFill>
                  <a:srgbClr val="5B5C58"/>
                </a:solidFill>
                <a:latin typeface="MS PGothic"/>
                <a:cs typeface="MS PGothic"/>
              </a:rPr>
              <a:t>⇔</a:t>
            </a:r>
            <a:r>
              <a:rPr sz="3600" spc="-10" dirty="0">
                <a:solidFill>
                  <a:srgbClr val="494A46"/>
                </a:solidFill>
                <a:latin typeface="MS PGothic"/>
                <a:cs typeface="MS PGothic"/>
              </a:rPr>
              <a:t>【</a:t>
            </a:r>
            <a:r>
              <a:rPr sz="3600" dirty="0">
                <a:solidFill>
                  <a:srgbClr val="494A46"/>
                </a:solidFill>
                <a:latin typeface="MS PGothic"/>
                <a:cs typeface="MS PGothic"/>
              </a:rPr>
              <a:t>還</a:t>
            </a:r>
            <a:r>
              <a:rPr sz="3600" spc="-10" dirty="0">
                <a:solidFill>
                  <a:srgbClr val="494A46"/>
                </a:solidFill>
                <a:latin typeface="MS PGothic"/>
                <a:cs typeface="MS PGothic"/>
              </a:rPr>
              <a:t>元</a:t>
            </a:r>
            <a:r>
              <a:rPr sz="3600" spc="-50" dirty="0">
                <a:solidFill>
                  <a:srgbClr val="494A46"/>
                </a:solidFill>
                <a:latin typeface="MS PGothic"/>
                <a:cs typeface="MS PGothic"/>
              </a:rPr>
              <a:t>】</a:t>
            </a:r>
            <a:r>
              <a:rPr sz="3600" dirty="0">
                <a:solidFill>
                  <a:srgbClr val="494A46"/>
                </a:solidFill>
                <a:latin typeface="MS PGothic"/>
                <a:cs typeface="MS PGothic"/>
              </a:rPr>
              <a:t>老</a:t>
            </a:r>
            <a:r>
              <a:rPr sz="3600" spc="-50" dirty="0">
                <a:solidFill>
                  <a:srgbClr val="494A46"/>
                </a:solidFill>
                <a:latin typeface="MS PGothic"/>
                <a:cs typeface="MS PGothic"/>
              </a:rPr>
              <a:t>化</a:t>
            </a:r>
            <a:r>
              <a:rPr sz="3600" dirty="0">
                <a:solidFill>
                  <a:srgbClr val="494A46"/>
                </a:solidFill>
                <a:latin typeface="MS PGothic"/>
                <a:cs typeface="MS PGothic"/>
              </a:rPr>
              <a:t>	</a:t>
            </a:r>
            <a:r>
              <a:rPr sz="3600" spc="-20" dirty="0">
                <a:solidFill>
                  <a:srgbClr val="494A46"/>
                </a:solidFill>
                <a:latin typeface="MS PGothic"/>
                <a:cs typeface="MS PGothic"/>
              </a:rPr>
              <a:t>若返</a:t>
            </a:r>
            <a:r>
              <a:rPr sz="3600" spc="-50" dirty="0">
                <a:solidFill>
                  <a:srgbClr val="494A46"/>
                </a:solidFill>
                <a:latin typeface="MS PGothic"/>
                <a:cs typeface="MS PGothic"/>
              </a:rPr>
              <a:t>り</a:t>
            </a:r>
            <a:endParaRPr sz="3600">
              <a:latin typeface="MS PGothic"/>
              <a:cs typeface="MS PGothic"/>
            </a:endParaRPr>
          </a:p>
          <a:p>
            <a:pPr marL="186055" indent="-173355">
              <a:lnSpc>
                <a:spcPct val="100000"/>
              </a:lnSpc>
              <a:spcBef>
                <a:spcPts val="2225"/>
              </a:spcBef>
              <a:buClr>
                <a:srgbClr val="61625E"/>
              </a:buClr>
              <a:buFont typeface="Arial MT"/>
              <a:buChar char="•"/>
              <a:tabLst>
                <a:tab pos="186055" algn="l"/>
              </a:tabLst>
            </a:pPr>
            <a:r>
              <a:rPr sz="2200" spc="5" dirty="0">
                <a:solidFill>
                  <a:srgbClr val="494A46"/>
                </a:solidFill>
                <a:latin typeface="MS PGothic"/>
                <a:cs typeface="MS PGothic"/>
              </a:rPr>
              <a:t>「酸化」は酸素との結合、鉄が錆びたり、油が黒く な</a:t>
            </a:r>
            <a:r>
              <a:rPr sz="2200" spc="-35" dirty="0">
                <a:solidFill>
                  <a:srgbClr val="5B5C58"/>
                </a:solidFill>
                <a:latin typeface="MS PGothic"/>
                <a:cs typeface="MS PGothic"/>
              </a:rPr>
              <a:t>る</a:t>
            </a:r>
            <a:r>
              <a:rPr sz="2200" dirty="0">
                <a:solidFill>
                  <a:srgbClr val="494A46"/>
                </a:solidFill>
                <a:latin typeface="MS PGothic"/>
                <a:cs typeface="MS PGothic"/>
              </a:rPr>
              <a:t>のが代表的な例</a:t>
            </a:r>
            <a:r>
              <a:rPr sz="2200" spc="-35" dirty="0">
                <a:solidFill>
                  <a:srgbClr val="5B5C58"/>
                </a:solidFill>
                <a:latin typeface="MS PGothic"/>
                <a:cs typeface="MS PGothic"/>
              </a:rPr>
              <a:t>で</a:t>
            </a:r>
            <a:r>
              <a:rPr sz="2200" spc="-30" dirty="0">
                <a:solidFill>
                  <a:srgbClr val="494A46"/>
                </a:solidFill>
                <a:latin typeface="MS PGothic"/>
                <a:cs typeface="MS PGothic"/>
              </a:rPr>
              <a:t>す。</a:t>
            </a:r>
            <a:endParaRPr sz="2200">
              <a:latin typeface="MS PGothic"/>
              <a:cs typeface="MS PGothic"/>
            </a:endParaRPr>
          </a:p>
          <a:p>
            <a:pPr marL="186055" indent="-173355">
              <a:lnSpc>
                <a:spcPts val="2620"/>
              </a:lnSpc>
              <a:spcBef>
                <a:spcPts val="615"/>
              </a:spcBef>
              <a:buClr>
                <a:srgbClr val="61625E"/>
              </a:buClr>
              <a:buFont typeface="Arial MT"/>
              <a:buChar char="•"/>
              <a:tabLst>
                <a:tab pos="186055" algn="l"/>
              </a:tabLst>
            </a:pPr>
            <a:r>
              <a:rPr sz="2200" dirty="0">
                <a:solidFill>
                  <a:srgbClr val="494A46"/>
                </a:solidFill>
                <a:latin typeface="MS PGothic"/>
                <a:cs typeface="MS PGothic"/>
              </a:rPr>
              <a:t>私</a:t>
            </a:r>
            <a:r>
              <a:rPr sz="2200" spc="-15" dirty="0">
                <a:solidFill>
                  <a:srgbClr val="5B5C58"/>
                </a:solidFill>
                <a:latin typeface="MS PGothic"/>
                <a:cs typeface="MS PGothic"/>
              </a:rPr>
              <a:t>たち</a:t>
            </a:r>
            <a:r>
              <a:rPr sz="2200" dirty="0">
                <a:solidFill>
                  <a:srgbClr val="494A46"/>
                </a:solidFill>
                <a:latin typeface="MS PGothic"/>
                <a:cs typeface="MS PGothic"/>
              </a:rPr>
              <a:t>が老</a:t>
            </a:r>
            <a:r>
              <a:rPr sz="2200" spc="-10" dirty="0">
                <a:solidFill>
                  <a:srgbClr val="5B5C58"/>
                </a:solidFill>
                <a:latin typeface="MS PGothic"/>
                <a:cs typeface="MS PGothic"/>
              </a:rPr>
              <a:t>化</a:t>
            </a:r>
            <a:r>
              <a:rPr sz="2200" dirty="0">
                <a:solidFill>
                  <a:srgbClr val="494A46"/>
                </a:solidFill>
                <a:latin typeface="MS PGothic"/>
                <a:cs typeface="MS PGothic"/>
              </a:rPr>
              <a:t>す</a:t>
            </a:r>
            <a:r>
              <a:rPr sz="2200" spc="-40" dirty="0">
                <a:solidFill>
                  <a:srgbClr val="5B5C58"/>
                </a:solidFill>
                <a:latin typeface="MS PGothic"/>
                <a:cs typeface="MS PGothic"/>
              </a:rPr>
              <a:t>る</a:t>
            </a:r>
            <a:r>
              <a:rPr sz="2200" spc="-10" dirty="0">
                <a:solidFill>
                  <a:srgbClr val="494A46"/>
                </a:solidFill>
                <a:latin typeface="MS PGothic"/>
                <a:cs typeface="MS PGothic"/>
              </a:rPr>
              <a:t>のも「酸化反応」が日々進むからで</a:t>
            </a:r>
            <a:r>
              <a:rPr sz="2200" spc="-25" dirty="0">
                <a:solidFill>
                  <a:srgbClr val="5B5C58"/>
                </a:solidFill>
                <a:latin typeface="MS PGothic"/>
                <a:cs typeface="MS PGothic"/>
              </a:rPr>
              <a:t>す</a:t>
            </a:r>
            <a:r>
              <a:rPr sz="2200" spc="-50" dirty="0">
                <a:solidFill>
                  <a:srgbClr val="494A46"/>
                </a:solidFill>
                <a:latin typeface="MS PGothic"/>
                <a:cs typeface="MS PGothic"/>
              </a:rPr>
              <a:t>。</a:t>
            </a:r>
            <a:endParaRPr sz="2200">
              <a:latin typeface="MS PGothic"/>
              <a:cs typeface="MS PGothic"/>
            </a:endParaRPr>
          </a:p>
          <a:p>
            <a:pPr marL="186055" indent="-173355">
              <a:lnSpc>
                <a:spcPts val="2620"/>
              </a:lnSpc>
              <a:buClr>
                <a:srgbClr val="61625E"/>
              </a:buClr>
              <a:buFont typeface="Arial MT"/>
              <a:buChar char="•"/>
              <a:tabLst>
                <a:tab pos="186055" algn="l"/>
              </a:tabLst>
            </a:pPr>
            <a:r>
              <a:rPr sz="2200" spc="-10" dirty="0">
                <a:solidFill>
                  <a:srgbClr val="494A46"/>
                </a:solidFill>
                <a:latin typeface="MS PGothic"/>
                <a:cs typeface="MS PGothic"/>
              </a:rPr>
              <a:t>では「還元」とは何でしょう</a:t>
            </a:r>
            <a:r>
              <a:rPr sz="2200" spc="-10" dirty="0">
                <a:solidFill>
                  <a:srgbClr val="5B5C58"/>
                </a:solidFill>
                <a:latin typeface="MS PGothic"/>
                <a:cs typeface="MS PGothic"/>
              </a:rPr>
              <a:t>か</a:t>
            </a:r>
            <a:r>
              <a:rPr sz="2200" spc="-50" dirty="0">
                <a:solidFill>
                  <a:srgbClr val="494A46"/>
                </a:solidFill>
                <a:latin typeface="MS PGothic"/>
                <a:cs typeface="MS PGothic"/>
              </a:rPr>
              <a:t>？</a:t>
            </a:r>
            <a:endParaRPr sz="2200">
              <a:latin typeface="MS PGothic"/>
              <a:cs typeface="MS PGothic"/>
            </a:endParaRPr>
          </a:p>
          <a:p>
            <a:pPr marL="186055" indent="-173355">
              <a:lnSpc>
                <a:spcPct val="100000"/>
              </a:lnSpc>
              <a:spcBef>
                <a:spcPts val="655"/>
              </a:spcBef>
              <a:buClr>
                <a:srgbClr val="61625E"/>
              </a:buClr>
              <a:buFont typeface="Arial MT"/>
              <a:buChar char="•"/>
              <a:tabLst>
                <a:tab pos="186055" algn="l"/>
              </a:tabLst>
            </a:pPr>
            <a:r>
              <a:rPr sz="2200" dirty="0">
                <a:solidFill>
                  <a:srgbClr val="494A46"/>
                </a:solidFill>
                <a:latin typeface="MS PGothic"/>
                <a:cs typeface="MS PGothic"/>
              </a:rPr>
              <a:t>還元とは酸化が進んだものを戻</a:t>
            </a:r>
            <a:r>
              <a:rPr sz="2200" spc="-10" dirty="0">
                <a:solidFill>
                  <a:srgbClr val="5B5C58"/>
                </a:solidFill>
                <a:latin typeface="MS PGothic"/>
                <a:cs typeface="MS PGothic"/>
              </a:rPr>
              <a:t>す</a:t>
            </a:r>
            <a:r>
              <a:rPr sz="2200" dirty="0">
                <a:solidFill>
                  <a:srgbClr val="494A46"/>
                </a:solidFill>
                <a:latin typeface="MS PGothic"/>
                <a:cs typeface="MS PGothic"/>
              </a:rPr>
              <a:t>反応で</a:t>
            </a:r>
            <a:r>
              <a:rPr sz="2200" spc="-40" dirty="0">
                <a:solidFill>
                  <a:srgbClr val="5B5C58"/>
                </a:solidFill>
                <a:latin typeface="MS PGothic"/>
                <a:cs typeface="MS PGothic"/>
              </a:rPr>
              <a:t>あ</a:t>
            </a:r>
            <a:r>
              <a:rPr sz="2200" spc="5" dirty="0">
                <a:solidFill>
                  <a:srgbClr val="494A46"/>
                </a:solidFill>
                <a:latin typeface="MS PGothic"/>
                <a:cs typeface="MS PGothic"/>
              </a:rPr>
              <a:t>り、 美容や健康に貢献す</a:t>
            </a:r>
            <a:r>
              <a:rPr sz="2200" spc="-35" dirty="0">
                <a:solidFill>
                  <a:srgbClr val="5B5C58"/>
                </a:solidFill>
                <a:latin typeface="MS PGothic"/>
                <a:cs typeface="MS PGothic"/>
              </a:rPr>
              <a:t>る</a:t>
            </a:r>
            <a:r>
              <a:rPr sz="2200" spc="-10" dirty="0">
                <a:solidFill>
                  <a:srgbClr val="494A46"/>
                </a:solidFill>
                <a:latin typeface="MS PGothic"/>
                <a:cs typeface="MS PGothic"/>
              </a:rPr>
              <a:t>若返りの反応です。</a:t>
            </a:r>
            <a:endParaRPr sz="2200">
              <a:latin typeface="MS PGothic"/>
              <a:cs typeface="MS P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70677" y="1435613"/>
            <a:ext cx="6019937" cy="5422386"/>
          </a:xfrm>
          <a:prstGeom prst="rect">
            <a:avLst/>
          </a:prstGeom>
        </p:spPr>
      </p:pic>
      <p:sp>
        <p:nvSpPr>
          <p:cNvPr id="3" name="object 3"/>
          <p:cNvSpPr txBox="1"/>
          <p:nvPr/>
        </p:nvSpPr>
        <p:spPr>
          <a:xfrm>
            <a:off x="11690347" y="6436258"/>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A4A4A4"/>
                </a:solidFill>
                <a:latin typeface="SimSun"/>
                <a:cs typeface="SimSun"/>
              </a:rPr>
              <a:t>7</a:t>
            </a:r>
            <a:endParaRPr sz="1200">
              <a:latin typeface="SimSun"/>
              <a:cs typeface="SimSun"/>
            </a:endParaRPr>
          </a:p>
        </p:txBody>
      </p:sp>
      <p:sp>
        <p:nvSpPr>
          <p:cNvPr id="4" name="object 4"/>
          <p:cNvSpPr txBox="1">
            <a:spLocks noGrp="1"/>
          </p:cNvSpPr>
          <p:nvPr>
            <p:ph type="title"/>
          </p:nvPr>
        </p:nvSpPr>
        <p:spPr>
          <a:xfrm>
            <a:off x="442672" y="1281583"/>
            <a:ext cx="7263130" cy="820419"/>
          </a:xfrm>
          <a:prstGeom prst="rect">
            <a:avLst/>
          </a:prstGeom>
        </p:spPr>
        <p:txBody>
          <a:bodyPr vert="horz" wrap="square" lIns="0" tIns="26670" rIns="0" bIns="0" rtlCol="0">
            <a:spAutoFit/>
          </a:bodyPr>
          <a:lstStyle/>
          <a:p>
            <a:pPr marL="12700" marR="5080" algn="just">
              <a:lnSpc>
                <a:spcPct val="94900"/>
              </a:lnSpc>
              <a:spcBef>
                <a:spcPts val="210"/>
              </a:spcBef>
            </a:pPr>
            <a:r>
              <a:rPr sz="1800" spc="-10" dirty="0">
                <a:solidFill>
                  <a:srgbClr val="3E3E3E"/>
                </a:solidFill>
              </a:rPr>
              <a:t>人間も植物も水も</a:t>
            </a:r>
            <a:r>
              <a:rPr sz="1800" dirty="0">
                <a:solidFill>
                  <a:srgbClr val="4F4F4F"/>
                </a:solidFill>
              </a:rPr>
              <a:t>、</a:t>
            </a:r>
            <a:r>
              <a:rPr sz="1800" dirty="0">
                <a:solidFill>
                  <a:srgbClr val="3E3E3E"/>
                </a:solidFill>
              </a:rPr>
              <a:t>全</a:t>
            </a:r>
            <a:r>
              <a:rPr sz="1800" spc="-20" dirty="0">
                <a:solidFill>
                  <a:srgbClr val="4F4F4F"/>
                </a:solidFill>
              </a:rPr>
              <a:t>て</a:t>
            </a:r>
            <a:r>
              <a:rPr sz="1800" dirty="0">
                <a:solidFill>
                  <a:srgbClr val="3E3E3E"/>
                </a:solidFill>
              </a:rPr>
              <a:t>の物質は原子の集合体</a:t>
            </a:r>
            <a:r>
              <a:rPr sz="1800" spc="-20" dirty="0">
                <a:solidFill>
                  <a:srgbClr val="4F4F4F"/>
                </a:solidFill>
              </a:rPr>
              <a:t>で</a:t>
            </a:r>
            <a:r>
              <a:rPr sz="1800" dirty="0">
                <a:solidFill>
                  <a:srgbClr val="3E3E3E"/>
                </a:solidFill>
              </a:rPr>
              <a:t>す</a:t>
            </a:r>
            <a:r>
              <a:rPr sz="1800" dirty="0">
                <a:solidFill>
                  <a:srgbClr val="4F4F4F"/>
                </a:solidFill>
              </a:rPr>
              <a:t>。</a:t>
            </a:r>
            <a:r>
              <a:rPr sz="1800" dirty="0">
                <a:solidFill>
                  <a:srgbClr val="3E3E3E"/>
                </a:solidFill>
              </a:rPr>
              <a:t>原子</a:t>
            </a:r>
            <a:r>
              <a:rPr sz="1800" dirty="0">
                <a:solidFill>
                  <a:srgbClr val="4F4F4F"/>
                </a:solidFill>
              </a:rPr>
              <a:t>を</a:t>
            </a:r>
            <a:r>
              <a:rPr sz="1800" spc="-10" dirty="0">
                <a:solidFill>
                  <a:srgbClr val="3E3E3E"/>
                </a:solidFill>
              </a:rPr>
              <a:t>構成原子核が</a:t>
            </a:r>
            <a:r>
              <a:rPr sz="1800" dirty="0">
                <a:solidFill>
                  <a:srgbClr val="3E3E3E"/>
                </a:solidFill>
              </a:rPr>
              <a:t>持つ</a:t>
            </a:r>
            <a:r>
              <a:rPr sz="1800" dirty="0">
                <a:solidFill>
                  <a:srgbClr val="4F4F4F"/>
                </a:solidFill>
              </a:rPr>
              <a:t>プラス</a:t>
            </a:r>
            <a:r>
              <a:rPr sz="1800" dirty="0">
                <a:solidFill>
                  <a:srgbClr val="3E3E3E"/>
                </a:solidFill>
              </a:rPr>
              <a:t>の値と</a:t>
            </a:r>
            <a:r>
              <a:rPr sz="1800" dirty="0">
                <a:solidFill>
                  <a:srgbClr val="4F4F4F"/>
                </a:solidFill>
              </a:rPr>
              <a:t>、そ</a:t>
            </a:r>
            <a:r>
              <a:rPr sz="1800" dirty="0">
                <a:solidFill>
                  <a:srgbClr val="3E3E3E"/>
                </a:solidFill>
              </a:rPr>
              <a:t>の周り</a:t>
            </a:r>
            <a:r>
              <a:rPr sz="1800" dirty="0">
                <a:solidFill>
                  <a:srgbClr val="4F4F4F"/>
                </a:solidFill>
              </a:rPr>
              <a:t>を</a:t>
            </a:r>
            <a:r>
              <a:rPr sz="1800" dirty="0">
                <a:solidFill>
                  <a:srgbClr val="3E3E3E"/>
                </a:solidFill>
              </a:rPr>
              <a:t>飛</a:t>
            </a:r>
            <a:r>
              <a:rPr sz="1800" dirty="0">
                <a:solidFill>
                  <a:srgbClr val="4F4F4F"/>
                </a:solidFill>
              </a:rPr>
              <a:t>び</a:t>
            </a:r>
            <a:r>
              <a:rPr sz="1800" dirty="0">
                <a:solidFill>
                  <a:srgbClr val="3E3E3E"/>
                </a:solidFill>
              </a:rPr>
              <a:t>回</a:t>
            </a:r>
            <a:r>
              <a:rPr sz="1800" spc="-5" dirty="0">
                <a:solidFill>
                  <a:srgbClr val="4F4F4F"/>
                </a:solidFill>
              </a:rPr>
              <a:t>って</a:t>
            </a:r>
            <a:r>
              <a:rPr sz="1800" dirty="0">
                <a:solidFill>
                  <a:srgbClr val="3E3E3E"/>
                </a:solidFill>
              </a:rPr>
              <a:t>いる</a:t>
            </a:r>
            <a:r>
              <a:rPr sz="1800" dirty="0">
                <a:solidFill>
                  <a:srgbClr val="4F4F4F"/>
                </a:solidFill>
              </a:rPr>
              <a:t>マイナス</a:t>
            </a:r>
            <a:r>
              <a:rPr sz="1800" spc="-10" dirty="0">
                <a:solidFill>
                  <a:srgbClr val="3E3E3E"/>
                </a:solidFill>
              </a:rPr>
              <a:t>電子の数が等しい状</a:t>
            </a:r>
            <a:r>
              <a:rPr sz="1800" spc="-5" dirty="0">
                <a:solidFill>
                  <a:srgbClr val="3E3E3E"/>
                </a:solidFill>
              </a:rPr>
              <a:t>態を維持</a:t>
            </a:r>
            <a:r>
              <a:rPr sz="1800" spc="-35" dirty="0">
                <a:solidFill>
                  <a:srgbClr val="4F4F4F"/>
                </a:solidFill>
              </a:rPr>
              <a:t>で</a:t>
            </a:r>
            <a:r>
              <a:rPr sz="1800" spc="-10" dirty="0">
                <a:solidFill>
                  <a:srgbClr val="3E3E3E"/>
                </a:solidFill>
              </a:rPr>
              <a:t>きれば良</a:t>
            </a:r>
            <a:r>
              <a:rPr sz="1800" dirty="0">
                <a:solidFill>
                  <a:srgbClr val="4F4F4F"/>
                </a:solidFill>
              </a:rPr>
              <a:t>い</a:t>
            </a:r>
            <a:r>
              <a:rPr sz="1800" spc="-10" dirty="0">
                <a:solidFill>
                  <a:srgbClr val="3E3E3E"/>
                </a:solidFill>
              </a:rPr>
              <a:t>状態といえま</a:t>
            </a:r>
            <a:r>
              <a:rPr sz="1800" dirty="0">
                <a:solidFill>
                  <a:srgbClr val="4F4F4F"/>
                </a:solidFill>
              </a:rPr>
              <a:t>す</a:t>
            </a:r>
            <a:r>
              <a:rPr sz="1800" spc="-50" dirty="0">
                <a:solidFill>
                  <a:srgbClr val="3E3E3E"/>
                </a:solidFill>
              </a:rPr>
              <a:t>。</a:t>
            </a:r>
            <a:endParaRPr sz="1800"/>
          </a:p>
        </p:txBody>
      </p:sp>
      <p:sp>
        <p:nvSpPr>
          <p:cNvPr id="5" name="object 5"/>
          <p:cNvSpPr txBox="1"/>
          <p:nvPr/>
        </p:nvSpPr>
        <p:spPr>
          <a:xfrm>
            <a:off x="442672" y="2352497"/>
            <a:ext cx="7393305" cy="3834765"/>
          </a:xfrm>
          <a:prstGeom prst="rect">
            <a:avLst/>
          </a:prstGeom>
        </p:spPr>
        <p:txBody>
          <a:bodyPr vert="horz" wrap="square" lIns="0" tIns="17145" rIns="0" bIns="0" rtlCol="0">
            <a:spAutoFit/>
          </a:bodyPr>
          <a:lstStyle/>
          <a:p>
            <a:pPr marL="12700" marR="5080">
              <a:lnSpc>
                <a:spcPct val="98400"/>
              </a:lnSpc>
              <a:spcBef>
                <a:spcPts val="135"/>
              </a:spcBef>
            </a:pPr>
            <a:r>
              <a:rPr sz="1800" spc="45" dirty="0">
                <a:solidFill>
                  <a:srgbClr val="3E3E3E"/>
                </a:solidFill>
                <a:latin typeface="MS PGothic"/>
                <a:cs typeface="MS PGothic"/>
              </a:rPr>
              <a:t>と</a:t>
            </a:r>
            <a:r>
              <a:rPr sz="1800" spc="30" dirty="0">
                <a:solidFill>
                  <a:srgbClr val="4F4F4F"/>
                </a:solidFill>
                <a:latin typeface="MS PGothic"/>
                <a:cs typeface="MS PGothic"/>
              </a:rPr>
              <a:t>ころが電子</a:t>
            </a:r>
            <a:r>
              <a:rPr sz="1800" spc="35" dirty="0">
                <a:solidFill>
                  <a:srgbClr val="3E3E3E"/>
                </a:solidFill>
                <a:latin typeface="MS PGothic"/>
                <a:cs typeface="MS PGothic"/>
              </a:rPr>
              <a:t>はと</a:t>
            </a:r>
            <a:r>
              <a:rPr sz="1800" spc="15" dirty="0">
                <a:solidFill>
                  <a:srgbClr val="4F4F4F"/>
                </a:solidFill>
                <a:latin typeface="MS PGothic"/>
                <a:cs typeface="MS PGothic"/>
              </a:rPr>
              <a:t>て</a:t>
            </a:r>
            <a:r>
              <a:rPr sz="1800" spc="30" dirty="0">
                <a:solidFill>
                  <a:srgbClr val="3E3E3E"/>
                </a:solidFill>
                <a:latin typeface="MS PGothic"/>
                <a:cs typeface="MS PGothic"/>
              </a:rPr>
              <a:t>も</a:t>
            </a:r>
            <a:r>
              <a:rPr sz="1800" spc="40" dirty="0">
                <a:solidFill>
                  <a:srgbClr val="4F4F4F"/>
                </a:solidFill>
                <a:latin typeface="MS PGothic"/>
                <a:cs typeface="MS PGothic"/>
              </a:rPr>
              <a:t>不</a:t>
            </a:r>
            <a:r>
              <a:rPr sz="1800" spc="30" dirty="0">
                <a:solidFill>
                  <a:srgbClr val="3E3E3E"/>
                </a:solidFill>
                <a:latin typeface="MS PGothic"/>
                <a:cs typeface="MS PGothic"/>
              </a:rPr>
              <a:t>安</a:t>
            </a:r>
            <a:r>
              <a:rPr sz="1800" spc="15" dirty="0">
                <a:solidFill>
                  <a:srgbClr val="4F4F4F"/>
                </a:solidFill>
                <a:latin typeface="MS PGothic"/>
                <a:cs typeface="MS PGothic"/>
              </a:rPr>
              <a:t>定ですぐに逃げて離れて</a:t>
            </a:r>
            <a:r>
              <a:rPr sz="1800" spc="40" dirty="0">
                <a:solidFill>
                  <a:srgbClr val="3E3E3E"/>
                </a:solidFill>
                <a:latin typeface="MS PGothic"/>
                <a:cs typeface="MS PGothic"/>
              </a:rPr>
              <a:t>いっ</a:t>
            </a:r>
            <a:r>
              <a:rPr sz="1800" spc="5" dirty="0">
                <a:solidFill>
                  <a:srgbClr val="4F4F4F"/>
                </a:solidFill>
                <a:latin typeface="MS PGothic"/>
                <a:cs typeface="MS PGothic"/>
              </a:rPr>
              <a:t>て</a:t>
            </a:r>
            <a:r>
              <a:rPr sz="1800" spc="30" dirty="0">
                <a:solidFill>
                  <a:srgbClr val="3E3E3E"/>
                </a:solidFill>
                <a:latin typeface="MS PGothic"/>
                <a:cs typeface="MS PGothic"/>
              </a:rPr>
              <a:t>し</a:t>
            </a:r>
            <a:r>
              <a:rPr sz="1800" spc="35" dirty="0">
                <a:solidFill>
                  <a:srgbClr val="4F4F4F"/>
                </a:solidFill>
                <a:latin typeface="MS PGothic"/>
                <a:cs typeface="MS PGothic"/>
              </a:rPr>
              <a:t>ま</a:t>
            </a:r>
            <a:r>
              <a:rPr sz="1800" spc="35" dirty="0">
                <a:solidFill>
                  <a:srgbClr val="3E3E3E"/>
                </a:solidFill>
                <a:latin typeface="MS PGothic"/>
                <a:cs typeface="MS PGothic"/>
              </a:rPr>
              <a:t>いま</a:t>
            </a:r>
            <a:r>
              <a:rPr sz="1800" spc="40" dirty="0">
                <a:solidFill>
                  <a:srgbClr val="4F4F4F"/>
                </a:solidFill>
                <a:latin typeface="MS PGothic"/>
                <a:cs typeface="MS PGothic"/>
              </a:rPr>
              <a:t>す。マイ</a:t>
            </a:r>
            <a:r>
              <a:rPr sz="1800" spc="-15" dirty="0">
                <a:solidFill>
                  <a:srgbClr val="3E3E3E"/>
                </a:solidFill>
                <a:latin typeface="MS PGothic"/>
                <a:cs typeface="MS PGothic"/>
              </a:rPr>
              <a:t>ナス電子が離れていってしまう事により、</a:t>
            </a:r>
            <a:r>
              <a:rPr sz="1800" spc="-10" dirty="0">
                <a:solidFill>
                  <a:srgbClr val="4F4F4F"/>
                </a:solidFill>
                <a:latin typeface="MS PGothic"/>
                <a:cs typeface="MS PGothic"/>
              </a:rPr>
              <a:t>プ</a:t>
            </a:r>
            <a:r>
              <a:rPr sz="1800" spc="-20" dirty="0">
                <a:solidFill>
                  <a:srgbClr val="3E3E3E"/>
                </a:solidFill>
                <a:latin typeface="MS PGothic"/>
                <a:cs typeface="MS PGothic"/>
              </a:rPr>
              <a:t>ラスとマイナスのバラン</a:t>
            </a:r>
            <a:r>
              <a:rPr sz="1800" spc="-30" dirty="0">
                <a:solidFill>
                  <a:srgbClr val="4F4F4F"/>
                </a:solidFill>
                <a:latin typeface="MS PGothic"/>
                <a:cs typeface="MS PGothic"/>
              </a:rPr>
              <a:t>ス</a:t>
            </a:r>
            <a:r>
              <a:rPr sz="1800" spc="5" dirty="0">
                <a:solidFill>
                  <a:srgbClr val="3E3E3E"/>
                </a:solidFill>
                <a:latin typeface="MS PGothic"/>
                <a:cs typeface="MS PGothic"/>
              </a:rPr>
              <a:t>が崩</a:t>
            </a:r>
            <a:r>
              <a:rPr sz="1800" spc="25" dirty="0">
                <a:solidFill>
                  <a:srgbClr val="4F4F4F"/>
                </a:solidFill>
                <a:latin typeface="MS PGothic"/>
                <a:cs typeface="MS PGothic"/>
              </a:rPr>
              <a:t>れ</a:t>
            </a:r>
            <a:r>
              <a:rPr sz="1800" spc="-15" dirty="0">
                <a:solidFill>
                  <a:srgbClr val="3E3E3E"/>
                </a:solidFill>
                <a:latin typeface="MS PGothic"/>
                <a:cs typeface="MS PGothic"/>
              </a:rPr>
              <a:t>、</a:t>
            </a:r>
            <a:r>
              <a:rPr sz="1800" spc="25" dirty="0">
                <a:solidFill>
                  <a:srgbClr val="3E3E3E"/>
                </a:solidFill>
                <a:latin typeface="MS PGothic"/>
                <a:cs typeface="MS PGothic"/>
              </a:rPr>
              <a:t>電気的</a:t>
            </a:r>
            <a:r>
              <a:rPr sz="1800" spc="20" dirty="0">
                <a:solidFill>
                  <a:srgbClr val="4F4F4F"/>
                </a:solidFill>
                <a:latin typeface="MS PGothic"/>
                <a:cs typeface="MS PGothic"/>
              </a:rPr>
              <a:t>にプ</a:t>
            </a:r>
            <a:r>
              <a:rPr sz="1800" spc="30" dirty="0">
                <a:solidFill>
                  <a:srgbClr val="3E3E3E"/>
                </a:solidFill>
                <a:latin typeface="MS PGothic"/>
                <a:cs typeface="MS PGothic"/>
              </a:rPr>
              <a:t>ラ</a:t>
            </a:r>
            <a:r>
              <a:rPr sz="1800" spc="20" dirty="0">
                <a:solidFill>
                  <a:srgbClr val="4F4F4F"/>
                </a:solidFill>
                <a:latin typeface="MS PGothic"/>
                <a:cs typeface="MS PGothic"/>
              </a:rPr>
              <a:t>ス</a:t>
            </a:r>
            <a:r>
              <a:rPr sz="1800" spc="25" dirty="0">
                <a:solidFill>
                  <a:srgbClr val="3E3E3E"/>
                </a:solidFill>
                <a:latin typeface="MS PGothic"/>
                <a:cs typeface="MS PGothic"/>
              </a:rPr>
              <a:t>の性質</a:t>
            </a:r>
            <a:r>
              <a:rPr sz="1800" spc="20" dirty="0">
                <a:solidFill>
                  <a:srgbClr val="4F4F4F"/>
                </a:solidFill>
                <a:latin typeface="MS PGothic"/>
                <a:cs typeface="MS PGothic"/>
              </a:rPr>
              <a:t>をもってしま</a:t>
            </a:r>
            <a:r>
              <a:rPr sz="1800" spc="20" dirty="0">
                <a:solidFill>
                  <a:srgbClr val="3E3E3E"/>
                </a:solidFill>
                <a:latin typeface="MS PGothic"/>
                <a:cs typeface="MS PGothic"/>
              </a:rPr>
              <a:t>い</a:t>
            </a:r>
            <a:r>
              <a:rPr sz="1800" spc="30" dirty="0">
                <a:solidFill>
                  <a:srgbClr val="4F4F4F"/>
                </a:solidFill>
                <a:latin typeface="MS PGothic"/>
                <a:cs typeface="MS PGothic"/>
              </a:rPr>
              <a:t>ます。こ</a:t>
            </a:r>
            <a:r>
              <a:rPr sz="1800" spc="25" dirty="0">
                <a:solidFill>
                  <a:srgbClr val="3E3E3E"/>
                </a:solidFill>
                <a:latin typeface="MS PGothic"/>
                <a:cs typeface="MS PGothic"/>
              </a:rPr>
              <a:t>の状態</a:t>
            </a:r>
            <a:r>
              <a:rPr sz="1800" spc="30" dirty="0">
                <a:solidFill>
                  <a:srgbClr val="4F4F4F"/>
                </a:solidFill>
                <a:latin typeface="MS PGothic"/>
                <a:cs typeface="MS PGothic"/>
              </a:rPr>
              <a:t>を「酸化」と</a:t>
            </a:r>
            <a:r>
              <a:rPr sz="1800" spc="25" dirty="0">
                <a:solidFill>
                  <a:srgbClr val="3E3E3E"/>
                </a:solidFill>
                <a:latin typeface="MS PGothic"/>
                <a:cs typeface="MS PGothic"/>
              </a:rPr>
              <a:t>呼び</a:t>
            </a:r>
            <a:r>
              <a:rPr sz="1800" spc="35" dirty="0">
                <a:solidFill>
                  <a:srgbClr val="4F4F4F"/>
                </a:solidFill>
                <a:latin typeface="MS PGothic"/>
                <a:cs typeface="MS PGothic"/>
              </a:rPr>
              <a:t>ます</a:t>
            </a:r>
            <a:r>
              <a:rPr sz="1800" spc="-15" dirty="0">
                <a:solidFill>
                  <a:srgbClr val="3E3E3E"/>
                </a:solidFill>
                <a:latin typeface="MS PGothic"/>
                <a:cs typeface="MS PGothic"/>
              </a:rPr>
              <a:t>。金属が錆びるのも、食品が腐るのも、人間が老化するのも、みんな酸化して</a:t>
            </a:r>
            <a:r>
              <a:rPr sz="1800" spc="-30" dirty="0">
                <a:solidFill>
                  <a:srgbClr val="3E3E3E"/>
                </a:solidFill>
                <a:latin typeface="MS PGothic"/>
                <a:cs typeface="MS PGothic"/>
              </a:rPr>
              <a:t>いくからで</a:t>
            </a:r>
            <a:r>
              <a:rPr sz="1800" spc="-30" dirty="0">
                <a:solidFill>
                  <a:srgbClr val="4F4F4F"/>
                </a:solidFill>
                <a:latin typeface="MS PGothic"/>
                <a:cs typeface="MS PGothic"/>
              </a:rPr>
              <a:t>あ</a:t>
            </a:r>
            <a:r>
              <a:rPr sz="1800" spc="-30" dirty="0">
                <a:solidFill>
                  <a:srgbClr val="3E3E3E"/>
                </a:solidFill>
                <a:latin typeface="MS PGothic"/>
                <a:cs typeface="MS PGothic"/>
              </a:rPr>
              <a:t>り、マイナス電子が離れることで酸化します。</a:t>
            </a:r>
            <a:endParaRPr sz="1800">
              <a:latin typeface="MS PGothic"/>
              <a:cs typeface="MS PGothic"/>
            </a:endParaRPr>
          </a:p>
          <a:p>
            <a:pPr marL="12700" marR="184785">
              <a:lnSpc>
                <a:spcPct val="101899"/>
              </a:lnSpc>
              <a:spcBef>
                <a:spcPts val="1930"/>
              </a:spcBef>
            </a:pPr>
            <a:r>
              <a:rPr sz="1800" spc="-10" dirty="0">
                <a:solidFill>
                  <a:srgbClr val="3E3E3E"/>
                </a:solidFill>
                <a:latin typeface="MS PGothic"/>
                <a:cs typeface="MS PGothic"/>
              </a:rPr>
              <a:t>あらゆる物質の最小単位の原子は原子核</a:t>
            </a:r>
            <a:r>
              <a:rPr sz="1800" spc="-15" dirty="0">
                <a:solidFill>
                  <a:srgbClr val="4F4F4F"/>
                </a:solidFill>
                <a:latin typeface="Arial MT"/>
                <a:cs typeface="Arial MT"/>
              </a:rPr>
              <a:t>+</a:t>
            </a:r>
            <a:r>
              <a:rPr sz="1800" dirty="0">
                <a:solidFill>
                  <a:srgbClr val="3E3E3E"/>
                </a:solidFill>
                <a:latin typeface="MS PGothic"/>
                <a:cs typeface="MS PGothic"/>
              </a:rPr>
              <a:t>と電子－との</a:t>
            </a:r>
            <a:r>
              <a:rPr sz="1800" spc="-15" dirty="0">
                <a:solidFill>
                  <a:srgbClr val="4F4F4F"/>
                </a:solidFill>
                <a:latin typeface="Arial MT"/>
                <a:cs typeface="Arial MT"/>
              </a:rPr>
              <a:t>1</a:t>
            </a:r>
            <a:r>
              <a:rPr sz="1800" spc="-15" dirty="0">
                <a:solidFill>
                  <a:srgbClr val="3E3E3E"/>
                </a:solidFill>
                <a:latin typeface="MS PGothic"/>
                <a:cs typeface="MS PGothic"/>
              </a:rPr>
              <a:t>：</a:t>
            </a:r>
            <a:r>
              <a:rPr sz="1800" spc="-15" dirty="0">
                <a:solidFill>
                  <a:srgbClr val="4F4F4F"/>
                </a:solidFill>
                <a:latin typeface="Arial MT"/>
                <a:cs typeface="Arial MT"/>
              </a:rPr>
              <a:t>1</a:t>
            </a:r>
            <a:r>
              <a:rPr sz="1800" spc="-10" dirty="0">
                <a:solidFill>
                  <a:srgbClr val="3E3E3E"/>
                </a:solidFill>
                <a:latin typeface="MS PGothic"/>
                <a:cs typeface="MS PGothic"/>
              </a:rPr>
              <a:t>の組み合わせ</a:t>
            </a:r>
            <a:r>
              <a:rPr sz="1800" spc="-35" dirty="0">
                <a:solidFill>
                  <a:srgbClr val="3E3E3E"/>
                </a:solidFill>
                <a:latin typeface="MS PGothic"/>
                <a:cs typeface="MS PGothic"/>
              </a:rPr>
              <a:t>で安定</a:t>
            </a:r>
            <a:r>
              <a:rPr sz="1800" spc="-10" dirty="0">
                <a:solidFill>
                  <a:srgbClr val="4F4F4F"/>
                </a:solidFill>
                <a:latin typeface="MS PGothic"/>
                <a:cs typeface="MS PGothic"/>
              </a:rPr>
              <a:t>を</a:t>
            </a:r>
            <a:r>
              <a:rPr sz="1800" spc="-25" dirty="0">
                <a:solidFill>
                  <a:srgbClr val="3E3E3E"/>
                </a:solidFill>
                <a:latin typeface="MS PGothic"/>
                <a:cs typeface="MS PGothic"/>
              </a:rPr>
              <a:t>保っています。</a:t>
            </a:r>
            <a:endParaRPr sz="1800">
              <a:latin typeface="MS PGothic"/>
              <a:cs typeface="MS PGothic"/>
            </a:endParaRPr>
          </a:p>
          <a:p>
            <a:pPr marL="12700" marR="188595">
              <a:lnSpc>
                <a:spcPts val="2100"/>
              </a:lnSpc>
              <a:spcBef>
                <a:spcPts val="160"/>
              </a:spcBef>
            </a:pPr>
            <a:r>
              <a:rPr sz="1800" dirty="0">
                <a:solidFill>
                  <a:srgbClr val="3E3E3E"/>
                </a:solidFill>
                <a:latin typeface="MS PGothic"/>
                <a:cs typeface="MS PGothic"/>
              </a:rPr>
              <a:t>しか</a:t>
            </a:r>
            <a:r>
              <a:rPr sz="1800" dirty="0">
                <a:solidFill>
                  <a:srgbClr val="4F4F4F"/>
                </a:solidFill>
                <a:latin typeface="MS PGothic"/>
                <a:cs typeface="MS PGothic"/>
              </a:rPr>
              <a:t>し、</a:t>
            </a:r>
            <a:r>
              <a:rPr sz="1800" dirty="0">
                <a:solidFill>
                  <a:srgbClr val="3E3E3E"/>
                </a:solidFill>
                <a:latin typeface="MS PGothic"/>
                <a:cs typeface="MS PGothic"/>
              </a:rPr>
              <a:t>紫外線や活性酸素な</a:t>
            </a:r>
            <a:r>
              <a:rPr sz="1800" dirty="0">
                <a:solidFill>
                  <a:srgbClr val="4F4F4F"/>
                </a:solidFill>
                <a:latin typeface="MS PGothic"/>
                <a:cs typeface="MS PGothic"/>
              </a:rPr>
              <a:t>ど</a:t>
            </a:r>
            <a:r>
              <a:rPr sz="1800" dirty="0">
                <a:solidFill>
                  <a:srgbClr val="3E3E3E"/>
                </a:solidFill>
                <a:latin typeface="MS PGothic"/>
                <a:cs typeface="MS PGothic"/>
              </a:rPr>
              <a:t>様々</a:t>
            </a:r>
            <a:r>
              <a:rPr sz="1800" dirty="0">
                <a:solidFill>
                  <a:srgbClr val="4F4F4F"/>
                </a:solidFill>
                <a:latin typeface="MS PGothic"/>
                <a:cs typeface="MS PGothic"/>
              </a:rPr>
              <a:t>な</a:t>
            </a:r>
            <a:r>
              <a:rPr sz="1800" dirty="0">
                <a:solidFill>
                  <a:srgbClr val="3E3E3E"/>
                </a:solidFill>
                <a:latin typeface="MS PGothic"/>
                <a:cs typeface="MS PGothic"/>
              </a:rPr>
              <a:t>理由</a:t>
            </a:r>
            <a:r>
              <a:rPr sz="1800" dirty="0">
                <a:solidFill>
                  <a:srgbClr val="4F4F4F"/>
                </a:solidFill>
                <a:latin typeface="MS PGothic"/>
                <a:cs typeface="MS PGothic"/>
              </a:rPr>
              <a:t>によ</a:t>
            </a:r>
            <a:r>
              <a:rPr sz="1800" dirty="0">
                <a:solidFill>
                  <a:srgbClr val="3E3E3E"/>
                </a:solidFill>
                <a:latin typeface="MS PGothic"/>
                <a:cs typeface="MS PGothic"/>
              </a:rPr>
              <a:t>り原子</a:t>
            </a:r>
            <a:r>
              <a:rPr sz="1800" spc="65" dirty="0">
                <a:solidFill>
                  <a:srgbClr val="4F4F4F"/>
                </a:solidFill>
                <a:latin typeface="MS PGothic"/>
                <a:cs typeface="MS PGothic"/>
              </a:rPr>
              <a:t>核</a:t>
            </a:r>
            <a:r>
              <a:rPr sz="1800" dirty="0">
                <a:solidFill>
                  <a:srgbClr val="4F4F4F"/>
                </a:solidFill>
                <a:latin typeface="Arial MT"/>
                <a:cs typeface="Arial MT"/>
              </a:rPr>
              <a:t>+</a:t>
            </a:r>
            <a:r>
              <a:rPr sz="1800" dirty="0">
                <a:solidFill>
                  <a:srgbClr val="3E3E3E"/>
                </a:solidFill>
                <a:latin typeface="MS PGothic"/>
                <a:cs typeface="MS PGothic"/>
              </a:rPr>
              <a:t>が－電子</a:t>
            </a:r>
            <a:r>
              <a:rPr sz="1800" dirty="0">
                <a:solidFill>
                  <a:srgbClr val="4F4F4F"/>
                </a:solidFill>
                <a:latin typeface="MS PGothic"/>
                <a:cs typeface="MS PGothic"/>
              </a:rPr>
              <a:t>を失</a:t>
            </a:r>
            <a:r>
              <a:rPr sz="1800" spc="-50" dirty="0">
                <a:solidFill>
                  <a:srgbClr val="3E3E3E"/>
                </a:solidFill>
                <a:latin typeface="MS PGothic"/>
                <a:cs typeface="MS PGothic"/>
              </a:rPr>
              <a:t>っ</a:t>
            </a:r>
            <a:r>
              <a:rPr sz="1800" spc="-25" dirty="0">
                <a:solidFill>
                  <a:srgbClr val="3E3E3E"/>
                </a:solidFill>
                <a:latin typeface="MS PGothic"/>
                <a:cs typeface="MS PGothic"/>
              </a:rPr>
              <a:t>てしまうよう</a:t>
            </a:r>
            <a:r>
              <a:rPr sz="1800" spc="-35" dirty="0">
                <a:solidFill>
                  <a:srgbClr val="4F4F4F"/>
                </a:solidFill>
                <a:latin typeface="MS PGothic"/>
                <a:cs typeface="MS PGothic"/>
              </a:rPr>
              <a:t>で</a:t>
            </a:r>
            <a:r>
              <a:rPr sz="1800" spc="-25" dirty="0">
                <a:solidFill>
                  <a:srgbClr val="3E3E3E"/>
                </a:solidFill>
                <a:latin typeface="MS PGothic"/>
                <a:cs typeface="MS PGothic"/>
              </a:rPr>
              <a:t>す。</a:t>
            </a:r>
            <a:endParaRPr sz="1800">
              <a:latin typeface="MS PGothic"/>
              <a:cs typeface="MS PGothic"/>
            </a:endParaRPr>
          </a:p>
          <a:p>
            <a:pPr marL="12700" marR="190500">
              <a:lnSpc>
                <a:spcPts val="2100"/>
              </a:lnSpc>
              <a:spcBef>
                <a:spcPts val="100"/>
              </a:spcBef>
            </a:pPr>
            <a:r>
              <a:rPr sz="1800" dirty="0">
                <a:solidFill>
                  <a:srgbClr val="3E3E3E"/>
                </a:solidFill>
                <a:latin typeface="MS PGothic"/>
                <a:cs typeface="MS PGothic"/>
              </a:rPr>
              <a:t>その結</a:t>
            </a:r>
            <a:r>
              <a:rPr sz="1800" dirty="0">
                <a:solidFill>
                  <a:srgbClr val="4F4F4F"/>
                </a:solidFill>
                <a:latin typeface="MS PGothic"/>
                <a:cs typeface="MS PGothic"/>
              </a:rPr>
              <a:t>果</a:t>
            </a:r>
            <a:r>
              <a:rPr sz="1800" dirty="0">
                <a:solidFill>
                  <a:srgbClr val="3E3E3E"/>
                </a:solidFill>
                <a:latin typeface="MS PGothic"/>
                <a:cs typeface="MS PGothic"/>
              </a:rPr>
              <a:t>、原子</a:t>
            </a:r>
            <a:r>
              <a:rPr sz="1800" dirty="0">
                <a:solidFill>
                  <a:srgbClr val="4F4F4F"/>
                </a:solidFill>
                <a:latin typeface="MS PGothic"/>
                <a:cs typeface="MS PGothic"/>
              </a:rPr>
              <a:t>核</a:t>
            </a:r>
            <a:r>
              <a:rPr sz="1800" dirty="0">
                <a:solidFill>
                  <a:srgbClr val="4F4F4F"/>
                </a:solidFill>
                <a:latin typeface="Arial MT"/>
                <a:cs typeface="Arial MT"/>
              </a:rPr>
              <a:t>+</a:t>
            </a:r>
            <a:r>
              <a:rPr sz="1800" dirty="0">
                <a:solidFill>
                  <a:srgbClr val="3E3E3E"/>
                </a:solidFill>
                <a:latin typeface="MS PGothic"/>
                <a:cs typeface="MS PGothic"/>
              </a:rPr>
              <a:t>と－電子のバラ</a:t>
            </a:r>
            <a:r>
              <a:rPr sz="1800" dirty="0">
                <a:solidFill>
                  <a:srgbClr val="4F4F4F"/>
                </a:solidFill>
                <a:latin typeface="MS PGothic"/>
                <a:cs typeface="MS PGothic"/>
              </a:rPr>
              <a:t>ン</a:t>
            </a:r>
            <a:r>
              <a:rPr sz="1800" dirty="0">
                <a:solidFill>
                  <a:srgbClr val="3E3E3E"/>
                </a:solidFill>
                <a:latin typeface="MS PGothic"/>
                <a:cs typeface="MS PGothic"/>
              </a:rPr>
              <a:t>スが崩れて原子が陽</a:t>
            </a:r>
            <a:r>
              <a:rPr sz="1800" dirty="0">
                <a:solidFill>
                  <a:srgbClr val="4F4F4F"/>
                </a:solidFill>
                <a:latin typeface="MS PGothic"/>
                <a:cs typeface="MS PGothic"/>
              </a:rPr>
              <a:t>イ</a:t>
            </a:r>
            <a:r>
              <a:rPr sz="1800" dirty="0">
                <a:solidFill>
                  <a:srgbClr val="3E3E3E"/>
                </a:solidFill>
                <a:latin typeface="MS PGothic"/>
                <a:cs typeface="MS PGothic"/>
              </a:rPr>
              <a:t>オ</a:t>
            </a:r>
            <a:r>
              <a:rPr sz="1800" dirty="0">
                <a:solidFill>
                  <a:srgbClr val="4F4F4F"/>
                </a:solidFill>
                <a:latin typeface="MS PGothic"/>
                <a:cs typeface="MS PGothic"/>
              </a:rPr>
              <a:t>ンと</a:t>
            </a:r>
            <a:r>
              <a:rPr sz="1800" spc="-10" dirty="0">
                <a:solidFill>
                  <a:srgbClr val="3E3E3E"/>
                </a:solidFill>
                <a:latin typeface="MS PGothic"/>
                <a:cs typeface="MS PGothic"/>
              </a:rPr>
              <a:t>な</a:t>
            </a:r>
            <a:r>
              <a:rPr sz="1800" spc="40" dirty="0">
                <a:solidFill>
                  <a:srgbClr val="4F4F4F"/>
                </a:solidFill>
                <a:latin typeface="MS PGothic"/>
                <a:cs typeface="MS PGothic"/>
              </a:rPr>
              <a:t>り、</a:t>
            </a:r>
            <a:r>
              <a:rPr sz="1800" spc="-50" dirty="0">
                <a:solidFill>
                  <a:srgbClr val="3E3E3E"/>
                </a:solidFill>
                <a:latin typeface="MS PGothic"/>
                <a:cs typeface="MS PGothic"/>
              </a:rPr>
              <a:t>こ</a:t>
            </a:r>
            <a:r>
              <a:rPr sz="1800" spc="-20" dirty="0">
                <a:solidFill>
                  <a:srgbClr val="3E3E3E"/>
                </a:solidFill>
                <a:latin typeface="MS PGothic"/>
                <a:cs typeface="MS PGothic"/>
              </a:rPr>
              <a:t>れが「酸化」です。</a:t>
            </a:r>
            <a:endParaRPr sz="1800">
              <a:latin typeface="MS PGothic"/>
              <a:cs typeface="MS PGothic"/>
            </a:endParaRPr>
          </a:p>
          <a:p>
            <a:pPr marL="12700" marR="2033270">
              <a:lnSpc>
                <a:spcPts val="2200"/>
              </a:lnSpc>
              <a:spcBef>
                <a:spcPts val="20"/>
              </a:spcBef>
            </a:pPr>
            <a:r>
              <a:rPr sz="1800" spc="-25" dirty="0">
                <a:solidFill>
                  <a:srgbClr val="3E3E3E"/>
                </a:solidFill>
                <a:latin typeface="MS PGothic"/>
                <a:cs typeface="MS PGothic"/>
              </a:rPr>
              <a:t>また逆に－電子を付加させ</a:t>
            </a:r>
            <a:r>
              <a:rPr sz="1800" spc="-35" dirty="0">
                <a:solidFill>
                  <a:srgbClr val="4F4F4F"/>
                </a:solidFill>
                <a:latin typeface="MS PGothic"/>
                <a:cs typeface="MS PGothic"/>
              </a:rPr>
              <a:t>て</a:t>
            </a:r>
            <a:r>
              <a:rPr sz="1800" dirty="0">
                <a:solidFill>
                  <a:srgbClr val="3E3E3E"/>
                </a:solidFill>
                <a:latin typeface="MS PGothic"/>
                <a:cs typeface="MS PGothic"/>
              </a:rPr>
              <a:t>原</a:t>
            </a:r>
            <a:r>
              <a:rPr sz="1800" spc="-10" dirty="0">
                <a:solidFill>
                  <a:srgbClr val="4F4F4F"/>
                </a:solidFill>
                <a:latin typeface="MS PGothic"/>
                <a:cs typeface="MS PGothic"/>
              </a:rPr>
              <a:t>子</a:t>
            </a:r>
            <a:r>
              <a:rPr sz="1800" spc="-25" dirty="0">
                <a:solidFill>
                  <a:srgbClr val="4F4F4F"/>
                </a:solidFill>
                <a:latin typeface="Arial MT"/>
                <a:cs typeface="Arial MT"/>
              </a:rPr>
              <a:t>+</a:t>
            </a:r>
            <a:r>
              <a:rPr sz="1800" spc="-15" dirty="0">
                <a:solidFill>
                  <a:srgbClr val="3E3E3E"/>
                </a:solidFill>
                <a:latin typeface="MS PGothic"/>
                <a:cs typeface="MS PGothic"/>
              </a:rPr>
              <a:t>が－電子を得れば、</a:t>
            </a:r>
            <a:r>
              <a:rPr sz="1800" spc="-25" dirty="0">
                <a:solidFill>
                  <a:srgbClr val="3E3E3E"/>
                </a:solidFill>
                <a:latin typeface="MS PGothic"/>
                <a:cs typeface="MS PGothic"/>
              </a:rPr>
              <a:t>これが陰イオンに</a:t>
            </a:r>
            <a:r>
              <a:rPr sz="1800" spc="-35" dirty="0">
                <a:solidFill>
                  <a:srgbClr val="4F4F4F"/>
                </a:solidFill>
                <a:latin typeface="MS PGothic"/>
                <a:cs typeface="MS PGothic"/>
              </a:rPr>
              <a:t>な</a:t>
            </a:r>
            <a:r>
              <a:rPr sz="1800" spc="-20" dirty="0">
                <a:solidFill>
                  <a:srgbClr val="3E3E3E"/>
                </a:solidFill>
                <a:latin typeface="MS PGothic"/>
                <a:cs typeface="MS PGothic"/>
              </a:rPr>
              <a:t>り、これが「還元」です。</a:t>
            </a:r>
            <a:endParaRPr sz="1800">
              <a:latin typeface="MS PGothic"/>
              <a:cs typeface="MS P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30972" y="1013588"/>
            <a:ext cx="2360930" cy="566420"/>
          </a:xfrm>
          <a:prstGeom prst="rect">
            <a:avLst/>
          </a:prstGeom>
        </p:spPr>
        <p:txBody>
          <a:bodyPr vert="horz" wrap="square" lIns="0" tIns="12700" rIns="0" bIns="0" rtlCol="0">
            <a:spAutoFit/>
          </a:bodyPr>
          <a:lstStyle/>
          <a:p>
            <a:pPr marL="4445" algn="ctr">
              <a:lnSpc>
                <a:spcPts val="2130"/>
              </a:lnSpc>
              <a:spcBef>
                <a:spcPts val="100"/>
              </a:spcBef>
            </a:pPr>
            <a:r>
              <a:rPr sz="1800" spc="-15" dirty="0">
                <a:solidFill>
                  <a:srgbClr val="FFFFFF"/>
                </a:solidFill>
                <a:latin typeface="MS PGothic"/>
                <a:cs typeface="MS PGothic"/>
              </a:rPr>
              <a:t>水道水の</a:t>
            </a:r>
            <a:endParaRPr sz="1800">
              <a:latin typeface="MS PGothic"/>
              <a:cs typeface="MS PGothic"/>
            </a:endParaRPr>
          </a:p>
          <a:p>
            <a:pPr algn="ctr">
              <a:lnSpc>
                <a:spcPts val="2130"/>
              </a:lnSpc>
            </a:pPr>
            <a:r>
              <a:rPr sz="1800" spc="-5" dirty="0">
                <a:solidFill>
                  <a:srgbClr val="FFFFFF"/>
                </a:solidFill>
                <a:latin typeface="MS PGothic"/>
                <a:cs typeface="MS PGothic"/>
              </a:rPr>
              <a:t>酸化還元電位プラス</a:t>
            </a:r>
            <a:r>
              <a:rPr sz="1800" spc="-25" dirty="0">
                <a:solidFill>
                  <a:srgbClr val="FFFFFF"/>
                </a:solidFill>
                <a:latin typeface="Arial MT"/>
                <a:cs typeface="Arial MT"/>
              </a:rPr>
              <a:t>426</a:t>
            </a:r>
            <a:endParaRPr sz="1800">
              <a:latin typeface="Arial MT"/>
              <a:cs typeface="Arial MT"/>
            </a:endParaRPr>
          </a:p>
        </p:txBody>
      </p:sp>
      <p:sp>
        <p:nvSpPr>
          <p:cNvPr id="3" name="object 3"/>
          <p:cNvSpPr txBox="1"/>
          <p:nvPr/>
        </p:nvSpPr>
        <p:spPr>
          <a:xfrm>
            <a:off x="11703047" y="6470130"/>
            <a:ext cx="76200" cy="152400"/>
          </a:xfrm>
          <a:prstGeom prst="rect">
            <a:avLst/>
          </a:prstGeom>
        </p:spPr>
        <p:txBody>
          <a:bodyPr vert="horz" wrap="square" lIns="0" tIns="0" rIns="0" bIns="0" rtlCol="0">
            <a:spAutoFit/>
          </a:bodyPr>
          <a:lstStyle/>
          <a:p>
            <a:pPr>
              <a:lnSpc>
                <a:spcPts val="1200"/>
              </a:lnSpc>
            </a:pPr>
            <a:r>
              <a:rPr sz="1200" spc="-50" dirty="0">
                <a:solidFill>
                  <a:srgbClr val="A4A4A4"/>
                </a:solidFill>
                <a:latin typeface="SimSun"/>
                <a:cs typeface="SimSun"/>
              </a:rPr>
              <a:t>8</a:t>
            </a:r>
            <a:endParaRPr sz="1200">
              <a:latin typeface="SimSun"/>
              <a:cs typeface="SimSun"/>
            </a:endParaRPr>
          </a:p>
        </p:txBody>
      </p:sp>
      <p:sp>
        <p:nvSpPr>
          <p:cNvPr id="4" name="object 4"/>
          <p:cNvSpPr txBox="1"/>
          <p:nvPr/>
        </p:nvSpPr>
        <p:spPr>
          <a:xfrm>
            <a:off x="489307" y="1387222"/>
            <a:ext cx="7066915" cy="1121410"/>
          </a:xfrm>
          <a:prstGeom prst="rect">
            <a:avLst/>
          </a:prstGeom>
        </p:spPr>
        <p:txBody>
          <a:bodyPr vert="horz" wrap="square" lIns="0" tIns="27939" rIns="0" bIns="0" rtlCol="0">
            <a:spAutoFit/>
          </a:bodyPr>
          <a:lstStyle/>
          <a:p>
            <a:pPr marL="12700" marR="1908810">
              <a:lnSpc>
                <a:spcPts val="2100"/>
              </a:lnSpc>
              <a:spcBef>
                <a:spcPts val="219"/>
              </a:spcBef>
            </a:pPr>
            <a:r>
              <a:rPr sz="1800" spc="-25" dirty="0">
                <a:solidFill>
                  <a:srgbClr val="3E3E3E"/>
                </a:solidFill>
                <a:latin typeface="MS PGothic"/>
                <a:cs typeface="MS PGothic"/>
              </a:rPr>
              <a:t>では、酸化を防</a:t>
            </a:r>
            <a:r>
              <a:rPr sz="1800" spc="-30" dirty="0">
                <a:solidFill>
                  <a:srgbClr val="4F4F4F"/>
                </a:solidFill>
                <a:latin typeface="MS PGothic"/>
                <a:cs typeface="MS PGothic"/>
              </a:rPr>
              <a:t>ぐ</a:t>
            </a:r>
            <a:r>
              <a:rPr sz="1800" spc="-35" dirty="0">
                <a:solidFill>
                  <a:srgbClr val="3E3E3E"/>
                </a:solidFill>
                <a:latin typeface="MS PGothic"/>
                <a:cs typeface="MS PGothic"/>
              </a:rPr>
              <a:t>には</a:t>
            </a:r>
            <a:r>
              <a:rPr sz="1800" spc="-10" dirty="0">
                <a:solidFill>
                  <a:srgbClr val="4F4F4F"/>
                </a:solidFill>
                <a:latin typeface="MS PGothic"/>
                <a:cs typeface="MS PGothic"/>
              </a:rPr>
              <a:t>ど</a:t>
            </a:r>
            <a:r>
              <a:rPr sz="1800" spc="-35" dirty="0">
                <a:solidFill>
                  <a:srgbClr val="3E3E3E"/>
                </a:solidFill>
                <a:latin typeface="MS PGothic"/>
                <a:cs typeface="MS PGothic"/>
              </a:rPr>
              <a:t>うしたら良いのでしょうか？</a:t>
            </a:r>
            <a:r>
              <a:rPr sz="1800" spc="500" dirty="0">
                <a:solidFill>
                  <a:srgbClr val="3E3E3E"/>
                </a:solidFill>
                <a:latin typeface="MS PGothic"/>
                <a:cs typeface="MS PGothic"/>
              </a:rPr>
              <a:t>  </a:t>
            </a:r>
            <a:r>
              <a:rPr sz="1800" spc="-30" dirty="0">
                <a:solidFill>
                  <a:srgbClr val="3E3E3E"/>
                </a:solidFill>
                <a:latin typeface="MS PGothic"/>
                <a:cs typeface="MS PGothic"/>
              </a:rPr>
              <a:t>それは失った</a:t>
            </a:r>
            <a:r>
              <a:rPr sz="1800" spc="-35" dirty="0">
                <a:solidFill>
                  <a:srgbClr val="4F4F4F"/>
                </a:solidFill>
                <a:latin typeface="MS PGothic"/>
                <a:cs typeface="MS PGothic"/>
              </a:rPr>
              <a:t>マ</a:t>
            </a:r>
            <a:r>
              <a:rPr sz="1800" spc="-35" dirty="0">
                <a:solidFill>
                  <a:srgbClr val="3E3E3E"/>
                </a:solidFill>
                <a:latin typeface="MS PGothic"/>
                <a:cs typeface="MS PGothic"/>
              </a:rPr>
              <a:t>イナス電子を補給</a:t>
            </a:r>
            <a:r>
              <a:rPr sz="1800" spc="-10" dirty="0">
                <a:solidFill>
                  <a:srgbClr val="4F4F4F"/>
                </a:solidFill>
                <a:latin typeface="MS PGothic"/>
                <a:cs typeface="MS PGothic"/>
              </a:rPr>
              <a:t>す</a:t>
            </a:r>
            <a:r>
              <a:rPr sz="1800" spc="-25" dirty="0">
                <a:solidFill>
                  <a:srgbClr val="3E3E3E"/>
                </a:solidFill>
                <a:latin typeface="MS PGothic"/>
                <a:cs typeface="MS PGothic"/>
              </a:rPr>
              <a:t>れば良いのです。</a:t>
            </a:r>
            <a:endParaRPr sz="1800">
              <a:latin typeface="MS PGothic"/>
              <a:cs typeface="MS PGothic"/>
            </a:endParaRPr>
          </a:p>
          <a:p>
            <a:pPr marL="12700" marR="5080">
              <a:lnSpc>
                <a:spcPts val="1950"/>
              </a:lnSpc>
              <a:spcBef>
                <a:spcPts val="440"/>
              </a:spcBef>
            </a:pPr>
            <a:r>
              <a:rPr sz="1800" spc="-10" dirty="0">
                <a:solidFill>
                  <a:srgbClr val="3E3E3E"/>
                </a:solidFill>
                <a:latin typeface="MS PGothic"/>
                <a:cs typeface="MS PGothic"/>
              </a:rPr>
              <a:t>マ</a:t>
            </a:r>
            <a:r>
              <a:rPr sz="1800" dirty="0">
                <a:solidFill>
                  <a:srgbClr val="4F4F4F"/>
                </a:solidFill>
                <a:latin typeface="MS PGothic"/>
                <a:cs typeface="MS PGothic"/>
              </a:rPr>
              <a:t>イ</a:t>
            </a:r>
            <a:r>
              <a:rPr sz="1800" spc="-5" dirty="0">
                <a:solidFill>
                  <a:srgbClr val="3E3E3E"/>
                </a:solidFill>
                <a:latin typeface="MS PGothic"/>
                <a:cs typeface="MS PGothic"/>
              </a:rPr>
              <a:t>ナス電子</a:t>
            </a:r>
            <a:r>
              <a:rPr sz="1800" dirty="0">
                <a:solidFill>
                  <a:srgbClr val="4F4F4F"/>
                </a:solidFill>
                <a:latin typeface="MS PGothic"/>
                <a:cs typeface="MS PGothic"/>
              </a:rPr>
              <a:t>を</a:t>
            </a:r>
            <a:r>
              <a:rPr sz="1800" dirty="0">
                <a:solidFill>
                  <a:srgbClr val="3E3E3E"/>
                </a:solidFill>
                <a:latin typeface="MS PGothic"/>
                <a:cs typeface="MS PGothic"/>
              </a:rPr>
              <a:t>加える事を「</a:t>
            </a:r>
            <a:r>
              <a:rPr sz="1800" dirty="0">
                <a:solidFill>
                  <a:srgbClr val="4F4F4F"/>
                </a:solidFill>
                <a:latin typeface="MS PGothic"/>
                <a:cs typeface="MS PGothic"/>
              </a:rPr>
              <a:t>還元</a:t>
            </a:r>
            <a:r>
              <a:rPr sz="1800" dirty="0">
                <a:solidFill>
                  <a:srgbClr val="3E3E3E"/>
                </a:solidFill>
                <a:latin typeface="MS PGothic"/>
                <a:cs typeface="MS PGothic"/>
              </a:rPr>
              <a:t>」と呼び</a:t>
            </a:r>
            <a:r>
              <a:rPr sz="1800" dirty="0">
                <a:solidFill>
                  <a:srgbClr val="4F4F4F"/>
                </a:solidFill>
                <a:latin typeface="MS PGothic"/>
                <a:cs typeface="MS PGothic"/>
              </a:rPr>
              <a:t>ま</a:t>
            </a:r>
            <a:r>
              <a:rPr sz="1800" dirty="0">
                <a:solidFill>
                  <a:srgbClr val="3E3E3E"/>
                </a:solidFill>
                <a:latin typeface="MS PGothic"/>
                <a:cs typeface="MS PGothic"/>
              </a:rPr>
              <a:t>す</a:t>
            </a:r>
            <a:r>
              <a:rPr sz="1800" dirty="0">
                <a:solidFill>
                  <a:srgbClr val="4F4F4F"/>
                </a:solidFill>
                <a:latin typeface="MS PGothic"/>
                <a:cs typeface="MS PGothic"/>
              </a:rPr>
              <a:t>。</a:t>
            </a:r>
            <a:r>
              <a:rPr sz="1800" spc="-10" dirty="0">
                <a:solidFill>
                  <a:srgbClr val="3E3E3E"/>
                </a:solidFill>
                <a:latin typeface="MS PGothic"/>
                <a:cs typeface="MS PGothic"/>
              </a:rPr>
              <a:t>マ</a:t>
            </a:r>
            <a:r>
              <a:rPr sz="1800" dirty="0">
                <a:solidFill>
                  <a:srgbClr val="4F4F4F"/>
                </a:solidFill>
                <a:latin typeface="MS PGothic"/>
                <a:cs typeface="MS PGothic"/>
              </a:rPr>
              <a:t>イ</a:t>
            </a:r>
            <a:r>
              <a:rPr sz="1800" spc="-15" dirty="0">
                <a:solidFill>
                  <a:srgbClr val="3E3E3E"/>
                </a:solidFill>
                <a:latin typeface="MS PGothic"/>
                <a:cs typeface="MS PGothic"/>
              </a:rPr>
              <a:t>ナス電子を補給して還</a:t>
            </a:r>
            <a:r>
              <a:rPr sz="1800" spc="-5" dirty="0">
                <a:solidFill>
                  <a:srgbClr val="3E3E3E"/>
                </a:solidFill>
                <a:latin typeface="MS PGothic"/>
                <a:cs typeface="MS PGothic"/>
              </a:rPr>
              <a:t>元す</a:t>
            </a:r>
            <a:r>
              <a:rPr sz="1800" spc="-10" dirty="0">
                <a:solidFill>
                  <a:srgbClr val="4F4F4F"/>
                </a:solidFill>
                <a:latin typeface="MS PGothic"/>
                <a:cs typeface="MS PGothic"/>
              </a:rPr>
              <a:t>る</a:t>
            </a:r>
            <a:r>
              <a:rPr sz="1800" spc="-35" dirty="0">
                <a:solidFill>
                  <a:srgbClr val="3E3E3E"/>
                </a:solidFill>
                <a:latin typeface="MS PGothic"/>
                <a:cs typeface="MS PGothic"/>
              </a:rPr>
              <a:t>のです。</a:t>
            </a:r>
            <a:endParaRPr sz="1800">
              <a:latin typeface="MS PGothic"/>
              <a:cs typeface="MS PGothic"/>
            </a:endParaRPr>
          </a:p>
        </p:txBody>
      </p:sp>
      <p:sp>
        <p:nvSpPr>
          <p:cNvPr id="5" name="object 5"/>
          <p:cNvSpPr txBox="1"/>
          <p:nvPr/>
        </p:nvSpPr>
        <p:spPr>
          <a:xfrm>
            <a:off x="489307" y="2759204"/>
            <a:ext cx="7058025" cy="3310254"/>
          </a:xfrm>
          <a:prstGeom prst="rect">
            <a:avLst/>
          </a:prstGeom>
        </p:spPr>
        <p:txBody>
          <a:bodyPr vert="horz" wrap="square" lIns="0" tIns="27939" rIns="0" bIns="0" rtlCol="0">
            <a:spAutoFit/>
          </a:bodyPr>
          <a:lstStyle/>
          <a:p>
            <a:pPr marL="12700" marR="1031875">
              <a:lnSpc>
                <a:spcPts val="2100"/>
              </a:lnSpc>
              <a:spcBef>
                <a:spcPts val="219"/>
              </a:spcBef>
            </a:pPr>
            <a:r>
              <a:rPr sz="1800" spc="-20" dirty="0">
                <a:solidFill>
                  <a:srgbClr val="3E3E3E"/>
                </a:solidFill>
                <a:latin typeface="MS PGothic"/>
                <a:cs typeface="MS PGothic"/>
              </a:rPr>
              <a:t>目に見</a:t>
            </a:r>
            <a:r>
              <a:rPr sz="1800" spc="-35" dirty="0">
                <a:solidFill>
                  <a:srgbClr val="4F4F4F"/>
                </a:solidFill>
                <a:latin typeface="MS PGothic"/>
                <a:cs typeface="MS PGothic"/>
              </a:rPr>
              <a:t>え</a:t>
            </a:r>
            <a:r>
              <a:rPr sz="1800" spc="-35" dirty="0">
                <a:solidFill>
                  <a:srgbClr val="3E3E3E"/>
                </a:solidFill>
                <a:latin typeface="MS PGothic"/>
                <a:cs typeface="MS PGothic"/>
              </a:rPr>
              <a:t>ないマイナス電子の有無</a:t>
            </a:r>
            <a:r>
              <a:rPr sz="1800" spc="-15" dirty="0">
                <a:solidFill>
                  <a:srgbClr val="4F4F4F"/>
                </a:solidFill>
                <a:latin typeface="MS PGothic"/>
                <a:cs typeface="MS PGothic"/>
              </a:rPr>
              <a:t>をど</a:t>
            </a:r>
            <a:r>
              <a:rPr sz="1800" spc="-5" dirty="0">
                <a:solidFill>
                  <a:srgbClr val="3E3E3E"/>
                </a:solidFill>
                <a:latin typeface="MS PGothic"/>
                <a:cs typeface="MS PGothic"/>
              </a:rPr>
              <a:t>のよ</a:t>
            </a:r>
            <a:r>
              <a:rPr sz="1800" spc="-30" dirty="0">
                <a:solidFill>
                  <a:srgbClr val="4F4F4F"/>
                </a:solidFill>
                <a:latin typeface="MS PGothic"/>
                <a:cs typeface="MS PGothic"/>
              </a:rPr>
              <a:t>う</a:t>
            </a:r>
            <a:r>
              <a:rPr sz="1800" spc="-35" dirty="0">
                <a:solidFill>
                  <a:srgbClr val="3E3E3E"/>
                </a:solidFill>
                <a:latin typeface="MS PGothic"/>
                <a:cs typeface="MS PGothic"/>
              </a:rPr>
              <a:t>に判断す</a:t>
            </a:r>
            <a:r>
              <a:rPr sz="1800" spc="-10" dirty="0">
                <a:solidFill>
                  <a:srgbClr val="4F4F4F"/>
                </a:solidFill>
                <a:latin typeface="MS PGothic"/>
                <a:cs typeface="MS PGothic"/>
              </a:rPr>
              <a:t>る</a:t>
            </a:r>
            <a:r>
              <a:rPr sz="1800" spc="-20" dirty="0">
                <a:solidFill>
                  <a:srgbClr val="3E3E3E"/>
                </a:solidFill>
                <a:latin typeface="MS PGothic"/>
                <a:cs typeface="MS PGothic"/>
              </a:rPr>
              <a:t>のか？それは、酸化還元電位</a:t>
            </a:r>
            <a:r>
              <a:rPr sz="1800" dirty="0">
                <a:solidFill>
                  <a:srgbClr val="3E3E3E"/>
                </a:solidFill>
                <a:latin typeface="MS PGothic"/>
                <a:cs typeface="MS PGothic"/>
              </a:rPr>
              <a:t>（</a:t>
            </a:r>
            <a:r>
              <a:rPr sz="1800" dirty="0">
                <a:solidFill>
                  <a:srgbClr val="4F4F4F"/>
                </a:solidFill>
                <a:latin typeface="Arial MT"/>
                <a:cs typeface="Arial MT"/>
              </a:rPr>
              <a:t>ORP</a:t>
            </a:r>
            <a:r>
              <a:rPr sz="1800" dirty="0">
                <a:solidFill>
                  <a:srgbClr val="3E3E3E"/>
                </a:solidFill>
                <a:latin typeface="MS PGothic"/>
                <a:cs typeface="MS PGothic"/>
              </a:rPr>
              <a:t>）</a:t>
            </a:r>
            <a:r>
              <a:rPr sz="1800" spc="-35" dirty="0">
                <a:solidFill>
                  <a:srgbClr val="3E3E3E"/>
                </a:solidFill>
                <a:latin typeface="MS PGothic"/>
                <a:cs typeface="MS PGothic"/>
              </a:rPr>
              <a:t>で判断が</a:t>
            </a:r>
            <a:r>
              <a:rPr sz="1800" spc="-35" dirty="0">
                <a:solidFill>
                  <a:srgbClr val="4F4F4F"/>
                </a:solidFill>
                <a:latin typeface="MS PGothic"/>
                <a:cs typeface="MS PGothic"/>
              </a:rPr>
              <a:t>で</a:t>
            </a:r>
            <a:r>
              <a:rPr sz="1800" spc="-20" dirty="0">
                <a:solidFill>
                  <a:srgbClr val="3E3E3E"/>
                </a:solidFill>
                <a:latin typeface="MS PGothic"/>
                <a:cs typeface="MS PGothic"/>
              </a:rPr>
              <a:t>きます。</a:t>
            </a:r>
            <a:endParaRPr sz="1800">
              <a:latin typeface="MS PGothic"/>
              <a:cs typeface="MS PGothic"/>
            </a:endParaRPr>
          </a:p>
          <a:p>
            <a:pPr marL="12700" marR="383540">
              <a:lnSpc>
                <a:spcPts val="2100"/>
              </a:lnSpc>
              <a:spcBef>
                <a:spcPts val="100"/>
              </a:spcBef>
            </a:pPr>
            <a:r>
              <a:rPr sz="1800" dirty="0">
                <a:solidFill>
                  <a:srgbClr val="3E3E3E"/>
                </a:solidFill>
                <a:latin typeface="MS PGothic"/>
                <a:cs typeface="MS PGothic"/>
              </a:rPr>
              <a:t>酸化還元電位（</a:t>
            </a:r>
            <a:r>
              <a:rPr sz="1800" dirty="0">
                <a:solidFill>
                  <a:srgbClr val="4F4F4F"/>
                </a:solidFill>
                <a:latin typeface="Arial MT"/>
                <a:cs typeface="Arial MT"/>
              </a:rPr>
              <a:t>ORP</a:t>
            </a:r>
            <a:r>
              <a:rPr sz="1800" dirty="0">
                <a:solidFill>
                  <a:srgbClr val="3E3E3E"/>
                </a:solidFill>
                <a:latin typeface="MS PGothic"/>
                <a:cs typeface="MS PGothic"/>
              </a:rPr>
              <a:t>）の値が</a:t>
            </a:r>
            <a:r>
              <a:rPr sz="1800" spc="-10" dirty="0">
                <a:solidFill>
                  <a:srgbClr val="4F4F4F"/>
                </a:solidFill>
                <a:latin typeface="Arial MT"/>
                <a:cs typeface="Arial MT"/>
              </a:rPr>
              <a:t>+200</a:t>
            </a:r>
            <a:r>
              <a:rPr sz="1800" spc="-10" dirty="0">
                <a:solidFill>
                  <a:srgbClr val="3E3E3E"/>
                </a:solidFill>
                <a:latin typeface="MS PGothic"/>
                <a:cs typeface="MS PGothic"/>
              </a:rPr>
              <a:t>ｍ</a:t>
            </a:r>
            <a:r>
              <a:rPr sz="1800" spc="-10" dirty="0">
                <a:solidFill>
                  <a:srgbClr val="4F4F4F"/>
                </a:solidFill>
                <a:latin typeface="Arial MT"/>
                <a:cs typeface="Arial MT"/>
              </a:rPr>
              <a:t>V</a:t>
            </a:r>
            <a:r>
              <a:rPr sz="1800" spc="-35" dirty="0">
                <a:solidFill>
                  <a:srgbClr val="3E3E3E"/>
                </a:solidFill>
                <a:latin typeface="MS PGothic"/>
                <a:cs typeface="MS PGothic"/>
              </a:rPr>
              <a:t>以下場合がマイナス電子リッチ</a:t>
            </a:r>
            <a:r>
              <a:rPr sz="1800" spc="-30" dirty="0">
                <a:solidFill>
                  <a:srgbClr val="3E3E3E"/>
                </a:solidFill>
                <a:latin typeface="MS PGothic"/>
                <a:cs typeface="MS PGothic"/>
              </a:rPr>
              <a:t>状態です。</a:t>
            </a:r>
            <a:endParaRPr sz="1800">
              <a:latin typeface="MS PGothic"/>
              <a:cs typeface="MS PGothic"/>
            </a:endParaRPr>
          </a:p>
          <a:p>
            <a:pPr marL="12700">
              <a:lnSpc>
                <a:spcPts val="2110"/>
              </a:lnSpc>
            </a:pPr>
            <a:r>
              <a:rPr sz="1800" dirty="0">
                <a:solidFill>
                  <a:srgbClr val="3E3E3E"/>
                </a:solidFill>
                <a:latin typeface="MS PGothic"/>
                <a:cs typeface="MS PGothic"/>
              </a:rPr>
              <a:t>水道水の酸化還元電位（</a:t>
            </a:r>
            <a:r>
              <a:rPr sz="1800" dirty="0">
                <a:solidFill>
                  <a:srgbClr val="4F4F4F"/>
                </a:solidFill>
                <a:latin typeface="Arial MT"/>
                <a:cs typeface="Arial MT"/>
              </a:rPr>
              <a:t>ORP</a:t>
            </a:r>
            <a:r>
              <a:rPr sz="1800" dirty="0">
                <a:solidFill>
                  <a:srgbClr val="3E3E3E"/>
                </a:solidFill>
                <a:latin typeface="MS PGothic"/>
                <a:cs typeface="MS PGothic"/>
              </a:rPr>
              <a:t>）</a:t>
            </a:r>
            <a:r>
              <a:rPr sz="1800" spc="-5" dirty="0">
                <a:solidFill>
                  <a:srgbClr val="3E3E3E"/>
                </a:solidFill>
                <a:latin typeface="MS PGothic"/>
                <a:cs typeface="MS PGothic"/>
              </a:rPr>
              <a:t>はおよ</a:t>
            </a:r>
            <a:r>
              <a:rPr sz="1800" spc="-35" dirty="0">
                <a:solidFill>
                  <a:srgbClr val="4F4F4F"/>
                </a:solidFill>
                <a:latin typeface="MS PGothic"/>
                <a:cs typeface="MS PGothic"/>
              </a:rPr>
              <a:t>そ</a:t>
            </a:r>
            <a:r>
              <a:rPr sz="1800" spc="-10" dirty="0">
                <a:solidFill>
                  <a:srgbClr val="4F4F4F"/>
                </a:solidFill>
                <a:latin typeface="Arial MT"/>
                <a:cs typeface="Arial MT"/>
              </a:rPr>
              <a:t>+450</a:t>
            </a:r>
            <a:r>
              <a:rPr sz="1800" spc="-10" dirty="0">
                <a:solidFill>
                  <a:srgbClr val="3E3E3E"/>
                </a:solidFill>
                <a:latin typeface="MS PGothic"/>
                <a:cs typeface="MS PGothic"/>
              </a:rPr>
              <a:t>ｍ</a:t>
            </a:r>
            <a:r>
              <a:rPr sz="1800" spc="-10" dirty="0">
                <a:solidFill>
                  <a:srgbClr val="4F4F4F"/>
                </a:solidFill>
                <a:latin typeface="Arial MT"/>
                <a:cs typeface="Arial MT"/>
              </a:rPr>
              <a:t>V</a:t>
            </a:r>
            <a:r>
              <a:rPr sz="1800" spc="-30" dirty="0">
                <a:solidFill>
                  <a:srgbClr val="3E3E3E"/>
                </a:solidFill>
                <a:latin typeface="MS PGothic"/>
                <a:cs typeface="MS PGothic"/>
              </a:rPr>
              <a:t>程度で</a:t>
            </a:r>
            <a:r>
              <a:rPr sz="1800" spc="-35" dirty="0">
                <a:solidFill>
                  <a:srgbClr val="4F4F4F"/>
                </a:solidFill>
                <a:latin typeface="MS PGothic"/>
                <a:cs typeface="MS PGothic"/>
              </a:rPr>
              <a:t>あ</a:t>
            </a:r>
            <a:r>
              <a:rPr sz="1800" spc="-25" dirty="0">
                <a:solidFill>
                  <a:srgbClr val="3E3E3E"/>
                </a:solidFill>
                <a:latin typeface="MS PGothic"/>
                <a:cs typeface="MS PGothic"/>
              </a:rPr>
              <a:t>り、</a:t>
            </a:r>
            <a:endParaRPr sz="1800">
              <a:latin typeface="MS PGothic"/>
              <a:cs typeface="MS PGothic"/>
            </a:endParaRPr>
          </a:p>
          <a:p>
            <a:pPr marL="12700" marR="5080">
              <a:lnSpc>
                <a:spcPts val="2200"/>
              </a:lnSpc>
              <a:spcBef>
                <a:spcPts val="10"/>
              </a:spcBef>
            </a:pPr>
            <a:r>
              <a:rPr sz="1800" dirty="0">
                <a:solidFill>
                  <a:srgbClr val="3E3E3E"/>
                </a:solidFill>
                <a:latin typeface="MS PGothic"/>
                <a:cs typeface="MS PGothic"/>
              </a:rPr>
              <a:t>酸化還元電位</a:t>
            </a:r>
            <a:r>
              <a:rPr sz="1800" spc="60" dirty="0">
                <a:solidFill>
                  <a:srgbClr val="4F4F4F"/>
                </a:solidFill>
                <a:latin typeface="MS PGothic"/>
                <a:cs typeface="MS PGothic"/>
              </a:rPr>
              <a:t>（</a:t>
            </a:r>
            <a:r>
              <a:rPr sz="1800" spc="60" dirty="0">
                <a:solidFill>
                  <a:srgbClr val="4F4F4F"/>
                </a:solidFill>
                <a:latin typeface="Arial MT"/>
                <a:cs typeface="Arial MT"/>
              </a:rPr>
              <a:t>ORP</a:t>
            </a:r>
            <a:r>
              <a:rPr sz="1800" spc="60" dirty="0">
                <a:solidFill>
                  <a:srgbClr val="4F4F4F"/>
                </a:solidFill>
                <a:latin typeface="MS PGothic"/>
                <a:cs typeface="MS PGothic"/>
              </a:rPr>
              <a:t>）</a:t>
            </a:r>
            <a:r>
              <a:rPr sz="1800" dirty="0">
                <a:solidFill>
                  <a:srgbClr val="4F4F4F"/>
                </a:solidFill>
                <a:latin typeface="MS PGothic"/>
                <a:cs typeface="MS PGothic"/>
              </a:rPr>
              <a:t>が</a:t>
            </a:r>
            <a:r>
              <a:rPr sz="1800" dirty="0">
                <a:solidFill>
                  <a:srgbClr val="4F4F4F"/>
                </a:solidFill>
                <a:latin typeface="Arial MT"/>
                <a:cs typeface="Arial MT"/>
              </a:rPr>
              <a:t>+200</a:t>
            </a:r>
            <a:r>
              <a:rPr sz="1800" dirty="0">
                <a:solidFill>
                  <a:srgbClr val="3E3E3E"/>
                </a:solidFill>
                <a:latin typeface="MS PGothic"/>
                <a:cs typeface="MS PGothic"/>
              </a:rPr>
              <a:t>ｍ</a:t>
            </a:r>
            <a:r>
              <a:rPr sz="1800" dirty="0">
                <a:solidFill>
                  <a:srgbClr val="4F4F4F"/>
                </a:solidFill>
                <a:latin typeface="Arial MT"/>
                <a:cs typeface="Arial MT"/>
              </a:rPr>
              <a:t>V</a:t>
            </a:r>
            <a:r>
              <a:rPr sz="1800" dirty="0">
                <a:solidFill>
                  <a:srgbClr val="3E3E3E"/>
                </a:solidFill>
                <a:latin typeface="MS PGothic"/>
                <a:cs typeface="MS PGothic"/>
              </a:rPr>
              <a:t>以下のものが還元水</a:t>
            </a:r>
            <a:r>
              <a:rPr sz="1800" dirty="0">
                <a:solidFill>
                  <a:srgbClr val="4F4F4F"/>
                </a:solidFill>
                <a:latin typeface="MS PGothic"/>
                <a:cs typeface="MS PGothic"/>
              </a:rPr>
              <a:t>と</a:t>
            </a:r>
            <a:r>
              <a:rPr sz="1800" dirty="0">
                <a:solidFill>
                  <a:srgbClr val="3E3E3E"/>
                </a:solidFill>
                <a:latin typeface="MS PGothic"/>
                <a:cs typeface="MS PGothic"/>
              </a:rPr>
              <a:t>言われて</a:t>
            </a:r>
            <a:r>
              <a:rPr sz="1800" dirty="0">
                <a:solidFill>
                  <a:srgbClr val="4F4F4F"/>
                </a:solidFill>
                <a:latin typeface="MS PGothic"/>
                <a:cs typeface="MS PGothic"/>
              </a:rPr>
              <a:t>おり</a:t>
            </a:r>
            <a:r>
              <a:rPr sz="1800" spc="-50" dirty="0">
                <a:solidFill>
                  <a:srgbClr val="3E3E3E"/>
                </a:solidFill>
                <a:latin typeface="MS PGothic"/>
                <a:cs typeface="MS PGothic"/>
              </a:rPr>
              <a:t>ま</a:t>
            </a:r>
            <a:r>
              <a:rPr sz="1800" spc="-30" dirty="0">
                <a:solidFill>
                  <a:srgbClr val="3E3E3E"/>
                </a:solidFill>
                <a:latin typeface="MS PGothic"/>
                <a:cs typeface="MS PGothic"/>
              </a:rPr>
              <a:t>す。</a:t>
            </a:r>
            <a:endParaRPr sz="1800">
              <a:latin typeface="MS PGothic"/>
              <a:cs typeface="MS PGothic"/>
            </a:endParaRPr>
          </a:p>
          <a:p>
            <a:pPr marL="12700" marR="197485">
              <a:lnSpc>
                <a:spcPts val="2100"/>
              </a:lnSpc>
              <a:spcBef>
                <a:spcPts val="80"/>
              </a:spcBef>
            </a:pPr>
            <a:r>
              <a:rPr sz="1800" dirty="0">
                <a:solidFill>
                  <a:srgbClr val="3E3E3E"/>
                </a:solidFill>
                <a:latin typeface="MS PGothic"/>
                <a:cs typeface="MS PGothic"/>
              </a:rPr>
              <a:t>酸化還元電位</a:t>
            </a:r>
            <a:r>
              <a:rPr sz="1800" spc="50" dirty="0">
                <a:solidFill>
                  <a:srgbClr val="3E3E3E"/>
                </a:solidFill>
                <a:latin typeface="MS PGothic"/>
                <a:cs typeface="MS PGothic"/>
              </a:rPr>
              <a:t>（</a:t>
            </a:r>
            <a:r>
              <a:rPr sz="1800" spc="50" dirty="0">
                <a:solidFill>
                  <a:srgbClr val="4F4F4F"/>
                </a:solidFill>
                <a:latin typeface="Arial MT"/>
                <a:cs typeface="Arial MT"/>
              </a:rPr>
              <a:t>ORP</a:t>
            </a:r>
            <a:r>
              <a:rPr sz="1800" spc="50" dirty="0">
                <a:solidFill>
                  <a:srgbClr val="3E3E3E"/>
                </a:solidFill>
                <a:latin typeface="MS PGothic"/>
                <a:cs typeface="MS PGothic"/>
              </a:rPr>
              <a:t>）</a:t>
            </a:r>
            <a:r>
              <a:rPr sz="1800" spc="-10" dirty="0">
                <a:solidFill>
                  <a:srgbClr val="3E3E3E"/>
                </a:solidFill>
                <a:latin typeface="MS PGothic"/>
                <a:cs typeface="MS PGothic"/>
              </a:rPr>
              <a:t>マ</a:t>
            </a:r>
            <a:r>
              <a:rPr sz="1800" dirty="0">
                <a:solidFill>
                  <a:srgbClr val="4F4F4F"/>
                </a:solidFill>
                <a:latin typeface="MS PGothic"/>
                <a:cs typeface="MS PGothic"/>
              </a:rPr>
              <a:t>イ</a:t>
            </a:r>
            <a:r>
              <a:rPr sz="1800" spc="-10" dirty="0">
                <a:solidFill>
                  <a:srgbClr val="3E3E3E"/>
                </a:solidFill>
                <a:latin typeface="MS PGothic"/>
                <a:cs typeface="MS PGothic"/>
              </a:rPr>
              <a:t>ナ</a:t>
            </a:r>
            <a:r>
              <a:rPr sz="1800" dirty="0">
                <a:solidFill>
                  <a:srgbClr val="4F4F4F"/>
                </a:solidFill>
                <a:latin typeface="MS PGothic"/>
                <a:cs typeface="MS PGothic"/>
              </a:rPr>
              <a:t>ス</a:t>
            </a:r>
            <a:r>
              <a:rPr sz="1800" dirty="0">
                <a:solidFill>
                  <a:srgbClr val="4F4F4F"/>
                </a:solidFill>
                <a:latin typeface="Arial MT"/>
                <a:cs typeface="Arial MT"/>
              </a:rPr>
              <a:t>50</a:t>
            </a:r>
            <a:r>
              <a:rPr sz="1800" dirty="0">
                <a:solidFill>
                  <a:srgbClr val="4F4F4F"/>
                </a:solidFill>
                <a:latin typeface="MS PGothic"/>
                <a:cs typeface="MS PGothic"/>
              </a:rPr>
              <a:t>ｍ</a:t>
            </a:r>
            <a:r>
              <a:rPr sz="1800" dirty="0">
                <a:solidFill>
                  <a:srgbClr val="4F4F4F"/>
                </a:solidFill>
                <a:latin typeface="Arial MT"/>
                <a:cs typeface="Arial MT"/>
              </a:rPr>
              <a:t>V</a:t>
            </a:r>
            <a:r>
              <a:rPr sz="1800" spc="-15" dirty="0">
                <a:solidFill>
                  <a:srgbClr val="3E3E3E"/>
                </a:solidFill>
                <a:latin typeface="MS PGothic"/>
                <a:cs typeface="MS PGothic"/>
              </a:rPr>
              <a:t>の還元水中ならりんごの切り口は</a:t>
            </a:r>
            <a:r>
              <a:rPr sz="1800" spc="-20" dirty="0">
                <a:solidFill>
                  <a:srgbClr val="3E3E3E"/>
                </a:solidFill>
                <a:latin typeface="MS PGothic"/>
                <a:cs typeface="MS PGothic"/>
              </a:rPr>
              <a:t>黄 変しなかったり、花瓶の花が長持ちします。</a:t>
            </a:r>
            <a:endParaRPr sz="1800">
              <a:latin typeface="MS PGothic"/>
              <a:cs typeface="MS PGothic"/>
            </a:endParaRPr>
          </a:p>
          <a:p>
            <a:pPr marL="12700" marR="203200">
              <a:lnSpc>
                <a:spcPts val="2200"/>
              </a:lnSpc>
              <a:spcBef>
                <a:spcPts val="20"/>
              </a:spcBef>
            </a:pPr>
            <a:r>
              <a:rPr sz="1800" dirty="0">
                <a:solidFill>
                  <a:srgbClr val="3E3E3E"/>
                </a:solidFill>
                <a:latin typeface="MS PGothic"/>
                <a:cs typeface="MS PGothic"/>
              </a:rPr>
              <a:t>酸化還元電位</a:t>
            </a:r>
            <a:r>
              <a:rPr sz="1800" spc="65" dirty="0">
                <a:solidFill>
                  <a:srgbClr val="3E3E3E"/>
                </a:solidFill>
                <a:latin typeface="MS PGothic"/>
                <a:cs typeface="MS PGothic"/>
              </a:rPr>
              <a:t>（</a:t>
            </a:r>
            <a:r>
              <a:rPr sz="1800" spc="65" dirty="0">
                <a:solidFill>
                  <a:srgbClr val="4F4F4F"/>
                </a:solidFill>
                <a:latin typeface="Arial MT"/>
                <a:cs typeface="Arial MT"/>
              </a:rPr>
              <a:t>ORP</a:t>
            </a:r>
            <a:r>
              <a:rPr sz="1800" spc="65" dirty="0">
                <a:solidFill>
                  <a:srgbClr val="4F4F4F"/>
                </a:solidFill>
                <a:latin typeface="MS PGothic"/>
                <a:cs typeface="MS PGothic"/>
              </a:rPr>
              <a:t>）</a:t>
            </a:r>
            <a:r>
              <a:rPr sz="1800" dirty="0">
                <a:solidFill>
                  <a:srgbClr val="4F4F4F"/>
                </a:solidFill>
                <a:latin typeface="MS PGothic"/>
                <a:cs typeface="MS PGothic"/>
              </a:rPr>
              <a:t>マイ</a:t>
            </a:r>
            <a:r>
              <a:rPr sz="1800" dirty="0">
                <a:solidFill>
                  <a:srgbClr val="3E3E3E"/>
                </a:solidFill>
                <a:latin typeface="MS PGothic"/>
                <a:cs typeface="MS PGothic"/>
              </a:rPr>
              <a:t>ナス</a:t>
            </a:r>
            <a:r>
              <a:rPr sz="1800" spc="-10" dirty="0">
                <a:solidFill>
                  <a:srgbClr val="4F4F4F"/>
                </a:solidFill>
                <a:latin typeface="Arial MT"/>
                <a:cs typeface="Arial MT"/>
              </a:rPr>
              <a:t>200</a:t>
            </a:r>
            <a:r>
              <a:rPr sz="1800" spc="-10" dirty="0">
                <a:solidFill>
                  <a:srgbClr val="4F4F4F"/>
                </a:solidFill>
                <a:latin typeface="MS PGothic"/>
                <a:cs typeface="MS PGothic"/>
              </a:rPr>
              <a:t>ｍ</a:t>
            </a:r>
            <a:r>
              <a:rPr sz="1800" spc="-10" dirty="0">
                <a:solidFill>
                  <a:srgbClr val="4F4F4F"/>
                </a:solidFill>
                <a:latin typeface="Arial MT"/>
                <a:cs typeface="Arial MT"/>
              </a:rPr>
              <a:t>V </a:t>
            </a:r>
            <a:r>
              <a:rPr sz="1800" dirty="0">
                <a:solidFill>
                  <a:srgbClr val="3E3E3E"/>
                </a:solidFill>
                <a:latin typeface="MS PGothic"/>
                <a:cs typeface="MS PGothic"/>
              </a:rPr>
              <a:t>の還元水中な</a:t>
            </a:r>
            <a:r>
              <a:rPr sz="1800" dirty="0">
                <a:solidFill>
                  <a:srgbClr val="4F4F4F"/>
                </a:solidFill>
                <a:latin typeface="MS PGothic"/>
                <a:cs typeface="MS PGothic"/>
              </a:rPr>
              <a:t>ら</a:t>
            </a:r>
            <a:r>
              <a:rPr sz="1800" dirty="0">
                <a:solidFill>
                  <a:srgbClr val="3E3E3E"/>
                </a:solidFill>
                <a:latin typeface="MS PGothic"/>
                <a:cs typeface="MS PGothic"/>
              </a:rPr>
              <a:t>ハサ</a:t>
            </a:r>
            <a:r>
              <a:rPr sz="1800" dirty="0">
                <a:solidFill>
                  <a:srgbClr val="4F4F4F"/>
                </a:solidFill>
                <a:latin typeface="MS PGothic"/>
                <a:cs typeface="MS PGothic"/>
              </a:rPr>
              <a:t>ミ</a:t>
            </a:r>
            <a:r>
              <a:rPr sz="1800" dirty="0">
                <a:solidFill>
                  <a:srgbClr val="3E3E3E"/>
                </a:solidFill>
                <a:latin typeface="MS PGothic"/>
                <a:cs typeface="MS PGothic"/>
              </a:rPr>
              <a:t>な</a:t>
            </a:r>
            <a:r>
              <a:rPr sz="1800" dirty="0">
                <a:solidFill>
                  <a:srgbClr val="4F4F4F"/>
                </a:solidFill>
                <a:latin typeface="MS PGothic"/>
                <a:cs typeface="MS PGothic"/>
              </a:rPr>
              <a:t>ど</a:t>
            </a:r>
            <a:r>
              <a:rPr sz="1800" spc="-25" dirty="0">
                <a:solidFill>
                  <a:srgbClr val="3E3E3E"/>
                </a:solidFill>
                <a:latin typeface="MS PGothic"/>
                <a:cs typeface="MS PGothic"/>
              </a:rPr>
              <a:t>の鉄</a:t>
            </a:r>
            <a:r>
              <a:rPr sz="1800" spc="-15" dirty="0">
                <a:solidFill>
                  <a:srgbClr val="3E3E3E"/>
                </a:solidFill>
                <a:latin typeface="MS PGothic"/>
                <a:cs typeface="MS PGothic"/>
              </a:rPr>
              <a:t>は 錆びません。</a:t>
            </a:r>
            <a:endParaRPr sz="1800">
              <a:latin typeface="MS PGothic"/>
              <a:cs typeface="MS PGothic"/>
            </a:endParaRPr>
          </a:p>
          <a:p>
            <a:pPr marL="12700">
              <a:lnSpc>
                <a:spcPts val="2025"/>
              </a:lnSpc>
            </a:pPr>
            <a:r>
              <a:rPr sz="1800" spc="-10" dirty="0">
                <a:solidFill>
                  <a:srgbClr val="3E3E3E"/>
                </a:solidFill>
                <a:latin typeface="MS PGothic"/>
                <a:cs typeface="MS PGothic"/>
              </a:rPr>
              <a:t>酸化還元電位</a:t>
            </a:r>
            <a:r>
              <a:rPr sz="1800" dirty="0">
                <a:solidFill>
                  <a:srgbClr val="3E3E3E"/>
                </a:solidFill>
                <a:latin typeface="MS PGothic"/>
                <a:cs typeface="MS PGothic"/>
              </a:rPr>
              <a:t>（</a:t>
            </a:r>
            <a:r>
              <a:rPr sz="1800" dirty="0">
                <a:solidFill>
                  <a:srgbClr val="4F4F4F"/>
                </a:solidFill>
                <a:latin typeface="Arial MT"/>
                <a:cs typeface="Arial MT"/>
              </a:rPr>
              <a:t>ORP</a:t>
            </a:r>
            <a:r>
              <a:rPr sz="1800" dirty="0">
                <a:solidFill>
                  <a:srgbClr val="3E3E3E"/>
                </a:solidFill>
                <a:latin typeface="MS PGothic"/>
                <a:cs typeface="MS PGothic"/>
              </a:rPr>
              <a:t>）が低</a:t>
            </a:r>
            <a:r>
              <a:rPr sz="1800" spc="-35" dirty="0">
                <a:solidFill>
                  <a:srgbClr val="4F4F4F"/>
                </a:solidFill>
                <a:latin typeface="MS PGothic"/>
                <a:cs typeface="MS PGothic"/>
              </a:rPr>
              <a:t>く</a:t>
            </a:r>
            <a:r>
              <a:rPr sz="1800" dirty="0">
                <a:solidFill>
                  <a:srgbClr val="3E3E3E"/>
                </a:solidFill>
                <a:latin typeface="MS PGothic"/>
                <a:cs typeface="MS PGothic"/>
              </a:rPr>
              <a:t>還元</a:t>
            </a:r>
            <a:r>
              <a:rPr sz="1800" spc="-10" dirty="0">
                <a:solidFill>
                  <a:srgbClr val="4F4F4F"/>
                </a:solidFill>
                <a:latin typeface="MS PGothic"/>
                <a:cs typeface="MS PGothic"/>
              </a:rPr>
              <a:t>さ</a:t>
            </a:r>
            <a:r>
              <a:rPr sz="1800" dirty="0">
                <a:solidFill>
                  <a:srgbClr val="3E3E3E"/>
                </a:solidFill>
                <a:latin typeface="MS PGothic"/>
                <a:cs typeface="MS PGothic"/>
              </a:rPr>
              <a:t>れ</a:t>
            </a:r>
            <a:r>
              <a:rPr sz="1800" spc="-35" dirty="0">
                <a:solidFill>
                  <a:srgbClr val="4F4F4F"/>
                </a:solidFill>
                <a:latin typeface="MS PGothic"/>
                <a:cs typeface="MS PGothic"/>
              </a:rPr>
              <a:t>た</a:t>
            </a:r>
            <a:r>
              <a:rPr sz="1800" dirty="0">
                <a:solidFill>
                  <a:srgbClr val="3E3E3E"/>
                </a:solidFill>
                <a:latin typeface="MS PGothic"/>
                <a:cs typeface="MS PGothic"/>
              </a:rPr>
              <a:t>状態</a:t>
            </a:r>
            <a:r>
              <a:rPr sz="1800" spc="-10" dirty="0">
                <a:solidFill>
                  <a:srgbClr val="4F4F4F"/>
                </a:solidFill>
                <a:latin typeface="MS PGothic"/>
                <a:cs typeface="MS PGothic"/>
              </a:rPr>
              <a:t>を</a:t>
            </a:r>
            <a:r>
              <a:rPr sz="1800" spc="-10" dirty="0">
                <a:solidFill>
                  <a:srgbClr val="3E3E3E"/>
                </a:solidFill>
                <a:latin typeface="MS PGothic"/>
                <a:cs typeface="MS PGothic"/>
              </a:rPr>
              <a:t>【低電位還元】と呼</a:t>
            </a:r>
            <a:r>
              <a:rPr sz="1800" spc="-10" dirty="0">
                <a:solidFill>
                  <a:srgbClr val="4F4F4F"/>
                </a:solidFill>
                <a:latin typeface="MS PGothic"/>
                <a:cs typeface="MS PGothic"/>
              </a:rPr>
              <a:t>び</a:t>
            </a:r>
            <a:r>
              <a:rPr sz="1800" spc="-20" dirty="0">
                <a:solidFill>
                  <a:srgbClr val="3E3E3E"/>
                </a:solidFill>
                <a:latin typeface="MS PGothic"/>
                <a:cs typeface="MS PGothic"/>
              </a:rPr>
              <a:t>ます。</a:t>
            </a:r>
            <a:endParaRPr sz="1800">
              <a:latin typeface="MS PGothic"/>
              <a:cs typeface="MS PGothic"/>
            </a:endParaRPr>
          </a:p>
        </p:txBody>
      </p:sp>
      <p:grpSp>
        <p:nvGrpSpPr>
          <p:cNvPr id="6" name="object 6"/>
          <p:cNvGrpSpPr/>
          <p:nvPr/>
        </p:nvGrpSpPr>
        <p:grpSpPr>
          <a:xfrm>
            <a:off x="7379207" y="1531366"/>
            <a:ext cx="4591050" cy="5227955"/>
            <a:chOff x="7379207" y="1531366"/>
            <a:chExt cx="4591050" cy="5227955"/>
          </a:xfrm>
        </p:grpSpPr>
        <p:pic>
          <p:nvPicPr>
            <p:cNvPr id="7" name="object 7"/>
            <p:cNvPicPr/>
            <p:nvPr/>
          </p:nvPicPr>
          <p:blipFill>
            <a:blip r:embed="rId2" cstate="print"/>
            <a:stretch>
              <a:fillRect/>
            </a:stretch>
          </p:blipFill>
          <p:spPr>
            <a:xfrm>
              <a:off x="7379207" y="1664208"/>
              <a:ext cx="4460746" cy="4445507"/>
            </a:xfrm>
            <a:prstGeom prst="rect">
              <a:avLst/>
            </a:prstGeom>
          </p:spPr>
        </p:pic>
        <p:sp>
          <p:nvSpPr>
            <p:cNvPr id="8" name="object 8"/>
            <p:cNvSpPr/>
            <p:nvPr/>
          </p:nvSpPr>
          <p:spPr>
            <a:xfrm>
              <a:off x="10773154" y="3874007"/>
              <a:ext cx="1188720" cy="2333625"/>
            </a:xfrm>
            <a:custGeom>
              <a:avLst/>
              <a:gdLst/>
              <a:ahLst/>
              <a:cxnLst/>
              <a:rect l="l" t="t" r="r" b="b"/>
              <a:pathLst>
                <a:path w="1188720" h="2333625">
                  <a:moveTo>
                    <a:pt x="1188720" y="0"/>
                  </a:moveTo>
                  <a:lnTo>
                    <a:pt x="0" y="2333243"/>
                  </a:lnTo>
                  <a:lnTo>
                    <a:pt x="1188720" y="2333243"/>
                  </a:lnTo>
                  <a:lnTo>
                    <a:pt x="1188720" y="0"/>
                  </a:lnTo>
                  <a:close/>
                </a:path>
              </a:pathLst>
            </a:custGeom>
            <a:solidFill>
              <a:srgbClr val="00235E"/>
            </a:solidFill>
          </p:spPr>
          <p:txBody>
            <a:bodyPr wrap="square" lIns="0" tIns="0" rIns="0" bIns="0" rtlCol="0"/>
            <a:lstStyle/>
            <a:p>
              <a:endParaRPr/>
            </a:p>
          </p:txBody>
        </p:sp>
        <p:sp>
          <p:nvSpPr>
            <p:cNvPr id="9" name="object 9"/>
            <p:cNvSpPr/>
            <p:nvPr/>
          </p:nvSpPr>
          <p:spPr>
            <a:xfrm>
              <a:off x="10773154" y="3874008"/>
              <a:ext cx="1188720" cy="2333625"/>
            </a:xfrm>
            <a:custGeom>
              <a:avLst/>
              <a:gdLst/>
              <a:ahLst/>
              <a:cxnLst/>
              <a:rect l="l" t="t" r="r" b="b"/>
              <a:pathLst>
                <a:path w="1188720" h="2333625">
                  <a:moveTo>
                    <a:pt x="0" y="2333243"/>
                  </a:moveTo>
                  <a:lnTo>
                    <a:pt x="1188719" y="0"/>
                  </a:lnTo>
                  <a:lnTo>
                    <a:pt x="1188719" y="2333243"/>
                  </a:lnTo>
                  <a:lnTo>
                    <a:pt x="0" y="2333243"/>
                  </a:lnTo>
                  <a:close/>
                </a:path>
              </a:pathLst>
            </a:custGeom>
            <a:ln w="12699">
              <a:solidFill>
                <a:srgbClr val="000424"/>
              </a:solidFill>
            </a:ln>
          </p:spPr>
          <p:txBody>
            <a:bodyPr wrap="square" lIns="0" tIns="0" rIns="0" bIns="0" rtlCol="0"/>
            <a:lstStyle/>
            <a:p>
              <a:endParaRPr/>
            </a:p>
          </p:txBody>
        </p:sp>
        <p:sp>
          <p:nvSpPr>
            <p:cNvPr id="10" name="object 10"/>
            <p:cNvSpPr/>
            <p:nvPr/>
          </p:nvSpPr>
          <p:spPr>
            <a:xfrm>
              <a:off x="10773154" y="1537716"/>
              <a:ext cx="1188720" cy="2348865"/>
            </a:xfrm>
            <a:custGeom>
              <a:avLst/>
              <a:gdLst/>
              <a:ahLst/>
              <a:cxnLst/>
              <a:rect l="l" t="t" r="r" b="b"/>
              <a:pathLst>
                <a:path w="1188720" h="2348865">
                  <a:moveTo>
                    <a:pt x="1188720" y="0"/>
                  </a:moveTo>
                  <a:lnTo>
                    <a:pt x="0" y="0"/>
                  </a:lnTo>
                  <a:lnTo>
                    <a:pt x="1188720" y="2348484"/>
                  </a:lnTo>
                  <a:lnTo>
                    <a:pt x="1188720" y="0"/>
                  </a:lnTo>
                  <a:close/>
                </a:path>
              </a:pathLst>
            </a:custGeom>
            <a:solidFill>
              <a:srgbClr val="00235E"/>
            </a:solidFill>
          </p:spPr>
          <p:txBody>
            <a:bodyPr wrap="square" lIns="0" tIns="0" rIns="0" bIns="0" rtlCol="0"/>
            <a:lstStyle/>
            <a:p>
              <a:endParaRPr/>
            </a:p>
          </p:txBody>
        </p:sp>
        <p:sp>
          <p:nvSpPr>
            <p:cNvPr id="11" name="object 11"/>
            <p:cNvSpPr/>
            <p:nvPr/>
          </p:nvSpPr>
          <p:spPr>
            <a:xfrm>
              <a:off x="10773154" y="1537716"/>
              <a:ext cx="1188720" cy="2348865"/>
            </a:xfrm>
            <a:custGeom>
              <a:avLst/>
              <a:gdLst/>
              <a:ahLst/>
              <a:cxnLst/>
              <a:rect l="l" t="t" r="r" b="b"/>
              <a:pathLst>
                <a:path w="1188720" h="2348865">
                  <a:moveTo>
                    <a:pt x="1188719" y="0"/>
                  </a:moveTo>
                  <a:lnTo>
                    <a:pt x="1188719" y="2348483"/>
                  </a:lnTo>
                  <a:lnTo>
                    <a:pt x="0" y="0"/>
                  </a:lnTo>
                  <a:lnTo>
                    <a:pt x="1188719" y="0"/>
                  </a:lnTo>
                  <a:close/>
                </a:path>
              </a:pathLst>
            </a:custGeom>
            <a:ln w="12698">
              <a:solidFill>
                <a:srgbClr val="000424"/>
              </a:solidFill>
            </a:ln>
          </p:spPr>
          <p:txBody>
            <a:bodyPr wrap="square" lIns="0" tIns="0" rIns="0" bIns="0" rtlCol="0"/>
            <a:lstStyle/>
            <a:p>
              <a:endParaRPr/>
            </a:p>
          </p:txBody>
        </p:sp>
        <p:sp>
          <p:nvSpPr>
            <p:cNvPr id="12" name="object 12"/>
            <p:cNvSpPr/>
            <p:nvPr/>
          </p:nvSpPr>
          <p:spPr>
            <a:xfrm>
              <a:off x="8461246" y="6207251"/>
              <a:ext cx="3502660" cy="546100"/>
            </a:xfrm>
            <a:custGeom>
              <a:avLst/>
              <a:gdLst/>
              <a:ahLst/>
              <a:cxnLst/>
              <a:rect l="l" t="t" r="r" b="b"/>
              <a:pathLst>
                <a:path w="3502659" h="546100">
                  <a:moveTo>
                    <a:pt x="3502153" y="0"/>
                  </a:moveTo>
                  <a:lnTo>
                    <a:pt x="0" y="0"/>
                  </a:lnTo>
                  <a:lnTo>
                    <a:pt x="0" y="545591"/>
                  </a:lnTo>
                  <a:lnTo>
                    <a:pt x="3502153" y="545591"/>
                  </a:lnTo>
                  <a:lnTo>
                    <a:pt x="3502153" y="0"/>
                  </a:lnTo>
                  <a:close/>
                </a:path>
              </a:pathLst>
            </a:custGeom>
            <a:solidFill>
              <a:srgbClr val="00235E"/>
            </a:solidFill>
          </p:spPr>
          <p:txBody>
            <a:bodyPr wrap="square" lIns="0" tIns="0" rIns="0" bIns="0" rtlCol="0"/>
            <a:lstStyle/>
            <a:p>
              <a:endParaRPr/>
            </a:p>
          </p:txBody>
        </p:sp>
        <p:sp>
          <p:nvSpPr>
            <p:cNvPr id="13" name="object 13"/>
            <p:cNvSpPr/>
            <p:nvPr/>
          </p:nvSpPr>
          <p:spPr>
            <a:xfrm>
              <a:off x="8461246" y="6207251"/>
              <a:ext cx="3502660" cy="546100"/>
            </a:xfrm>
            <a:custGeom>
              <a:avLst/>
              <a:gdLst/>
              <a:ahLst/>
              <a:cxnLst/>
              <a:rect l="l" t="t" r="r" b="b"/>
              <a:pathLst>
                <a:path w="3502659" h="546100">
                  <a:moveTo>
                    <a:pt x="0" y="545591"/>
                  </a:moveTo>
                  <a:lnTo>
                    <a:pt x="3502153" y="545591"/>
                  </a:lnTo>
                  <a:lnTo>
                    <a:pt x="3502153" y="0"/>
                  </a:lnTo>
                  <a:lnTo>
                    <a:pt x="0" y="0"/>
                  </a:lnTo>
                  <a:lnTo>
                    <a:pt x="0" y="545591"/>
                  </a:lnTo>
                  <a:close/>
                </a:path>
              </a:pathLst>
            </a:custGeom>
            <a:ln w="12699">
              <a:solidFill>
                <a:srgbClr val="000424"/>
              </a:solidFill>
            </a:ln>
          </p:spPr>
          <p:txBody>
            <a:bodyPr wrap="square" lIns="0" tIns="0" rIns="0" bIns="0" rtlCol="0"/>
            <a:lstStyle/>
            <a:p>
              <a:endParaRPr/>
            </a:p>
          </p:txBody>
        </p:sp>
      </p:grpSp>
      <p:sp>
        <p:nvSpPr>
          <p:cNvPr id="14" name="object 14"/>
          <p:cNvSpPr txBox="1"/>
          <p:nvPr/>
        </p:nvSpPr>
        <p:spPr>
          <a:xfrm>
            <a:off x="8461247" y="6207250"/>
            <a:ext cx="3502660" cy="287020"/>
          </a:xfrm>
          <a:prstGeom prst="rect">
            <a:avLst/>
          </a:prstGeom>
          <a:solidFill>
            <a:srgbClr val="00235E"/>
          </a:solidFill>
        </p:spPr>
        <p:txBody>
          <a:bodyPr vert="horz" wrap="square" lIns="0" tIns="0" rIns="0" bIns="0" rtlCol="0">
            <a:spAutoFit/>
          </a:bodyPr>
          <a:lstStyle/>
          <a:p>
            <a:pPr marL="82550">
              <a:lnSpc>
                <a:spcPts val="2090"/>
              </a:lnSpc>
            </a:pPr>
            <a:r>
              <a:rPr sz="1800" spc="30" dirty="0">
                <a:solidFill>
                  <a:srgbClr val="FFFFFF"/>
                </a:solidFill>
                <a:latin typeface="MS PGothic"/>
                <a:cs typeface="MS PGothic"/>
              </a:rPr>
              <a:t>パウダートナー</a:t>
            </a:r>
            <a:r>
              <a:rPr sz="1800" spc="185" dirty="0">
                <a:solidFill>
                  <a:srgbClr val="FFFFFF"/>
                </a:solidFill>
                <a:latin typeface="Arial MT"/>
                <a:cs typeface="Arial MT"/>
              </a:rPr>
              <a:t>H</a:t>
            </a:r>
            <a:r>
              <a:rPr sz="1800" spc="30" dirty="0">
                <a:solidFill>
                  <a:srgbClr val="FFFFFF"/>
                </a:solidFill>
                <a:latin typeface="MS PGothic"/>
                <a:cs typeface="MS PGothic"/>
              </a:rPr>
              <a:t>粉末を混ぜた整</a:t>
            </a:r>
            <a:endParaRPr sz="1800">
              <a:latin typeface="MS PGothic"/>
              <a:cs typeface="MS PGothic"/>
            </a:endParaRPr>
          </a:p>
        </p:txBody>
      </p:sp>
      <p:sp>
        <p:nvSpPr>
          <p:cNvPr id="15" name="object 15"/>
          <p:cNvSpPr txBox="1"/>
          <p:nvPr/>
        </p:nvSpPr>
        <p:spPr>
          <a:xfrm>
            <a:off x="8461247" y="6493843"/>
            <a:ext cx="3502660" cy="259079"/>
          </a:xfrm>
          <a:prstGeom prst="rect">
            <a:avLst/>
          </a:prstGeom>
          <a:solidFill>
            <a:srgbClr val="00235E"/>
          </a:solidFill>
        </p:spPr>
        <p:txBody>
          <a:bodyPr vert="horz" wrap="square" lIns="0" tIns="0" rIns="0" bIns="0" rtlCol="0">
            <a:spAutoFit/>
          </a:bodyPr>
          <a:lstStyle/>
          <a:p>
            <a:pPr marL="82550">
              <a:lnSpc>
                <a:spcPts val="1989"/>
              </a:lnSpc>
            </a:pPr>
            <a:r>
              <a:rPr sz="1800" spc="-15" dirty="0">
                <a:solidFill>
                  <a:srgbClr val="FFFFFF"/>
                </a:solidFill>
                <a:latin typeface="MS PGothic"/>
                <a:cs typeface="MS PGothic"/>
              </a:rPr>
              <a:t>肌水の酸化還元電位マイナス</a:t>
            </a:r>
            <a:r>
              <a:rPr sz="1800" spc="-25" dirty="0">
                <a:solidFill>
                  <a:srgbClr val="FFFFFF"/>
                </a:solidFill>
                <a:latin typeface="Arial MT"/>
                <a:cs typeface="Arial MT"/>
              </a:rPr>
              <a:t>382</a:t>
            </a:r>
            <a:endParaRPr sz="1800">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90347" y="6436258"/>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A4A4A4"/>
                </a:solidFill>
                <a:latin typeface="SimSun"/>
                <a:cs typeface="SimSun"/>
              </a:rPr>
              <a:t>9</a:t>
            </a:r>
            <a:endParaRPr sz="1200">
              <a:latin typeface="SimSun"/>
              <a:cs typeface="SimSun"/>
            </a:endParaRPr>
          </a:p>
        </p:txBody>
      </p:sp>
      <p:sp>
        <p:nvSpPr>
          <p:cNvPr id="3" name="object 3"/>
          <p:cNvSpPr txBox="1">
            <a:spLocks noGrp="1"/>
          </p:cNvSpPr>
          <p:nvPr>
            <p:ph type="title"/>
          </p:nvPr>
        </p:nvSpPr>
        <p:spPr>
          <a:xfrm>
            <a:off x="609600" y="1522552"/>
            <a:ext cx="6740525" cy="2181860"/>
          </a:xfrm>
          <a:prstGeom prst="rect">
            <a:avLst/>
          </a:prstGeom>
        </p:spPr>
        <p:txBody>
          <a:bodyPr vert="horz" wrap="square" lIns="0" tIns="29209" rIns="0" bIns="0" rtlCol="0">
            <a:spAutoFit/>
          </a:bodyPr>
          <a:lstStyle/>
          <a:p>
            <a:pPr marL="12700" marR="5080" algn="just">
              <a:lnSpc>
                <a:spcPct val="95500"/>
              </a:lnSpc>
              <a:spcBef>
                <a:spcPts val="229"/>
              </a:spcBef>
            </a:pPr>
            <a:r>
              <a:rPr sz="2400" spc="110" dirty="0">
                <a:solidFill>
                  <a:srgbClr val="3E3E3E"/>
                </a:solidFill>
              </a:rPr>
              <a:t>酸化還元電位は空気中の酸素と大きく関係が</a:t>
            </a:r>
            <a:r>
              <a:rPr sz="2400" spc="90" dirty="0">
                <a:solidFill>
                  <a:srgbClr val="4F4F4F"/>
                </a:solidFill>
              </a:rPr>
              <a:t>あ</a:t>
            </a:r>
            <a:r>
              <a:rPr sz="2400" spc="-50" dirty="0">
                <a:solidFill>
                  <a:srgbClr val="3E3E3E"/>
                </a:solidFill>
              </a:rPr>
              <a:t>る</a:t>
            </a:r>
            <a:r>
              <a:rPr sz="2400" dirty="0">
                <a:solidFill>
                  <a:srgbClr val="3E3E3E"/>
                </a:solidFill>
              </a:rPr>
              <a:t>の</a:t>
            </a:r>
            <a:r>
              <a:rPr sz="2400" dirty="0">
                <a:solidFill>
                  <a:srgbClr val="4F4F4F"/>
                </a:solidFill>
              </a:rPr>
              <a:t>で</a:t>
            </a:r>
            <a:r>
              <a:rPr sz="2400" dirty="0">
                <a:solidFill>
                  <a:srgbClr val="3E3E3E"/>
                </a:solidFill>
              </a:rPr>
              <a:t>、 私た</a:t>
            </a:r>
            <a:r>
              <a:rPr sz="2400" dirty="0">
                <a:solidFill>
                  <a:srgbClr val="4F4F4F"/>
                </a:solidFill>
              </a:rPr>
              <a:t>ち</a:t>
            </a:r>
            <a:r>
              <a:rPr sz="2400" dirty="0">
                <a:solidFill>
                  <a:srgbClr val="3E3E3E"/>
                </a:solidFill>
              </a:rPr>
              <a:t>の体</a:t>
            </a:r>
            <a:r>
              <a:rPr sz="2400" dirty="0">
                <a:solidFill>
                  <a:srgbClr val="4F4F4F"/>
                </a:solidFill>
              </a:rPr>
              <a:t>も</a:t>
            </a:r>
            <a:r>
              <a:rPr sz="2400" dirty="0">
                <a:solidFill>
                  <a:srgbClr val="3E3E3E"/>
                </a:solidFill>
              </a:rPr>
              <a:t>内部に</a:t>
            </a:r>
            <a:r>
              <a:rPr sz="2400" dirty="0">
                <a:solidFill>
                  <a:srgbClr val="4F4F4F"/>
                </a:solidFill>
              </a:rPr>
              <a:t>いく</a:t>
            </a:r>
            <a:r>
              <a:rPr sz="2400" dirty="0">
                <a:solidFill>
                  <a:srgbClr val="3E3E3E"/>
                </a:solidFill>
              </a:rPr>
              <a:t>ほ</a:t>
            </a:r>
            <a:r>
              <a:rPr sz="2400" dirty="0">
                <a:solidFill>
                  <a:srgbClr val="4F4F4F"/>
                </a:solidFill>
              </a:rPr>
              <a:t>ど</a:t>
            </a:r>
            <a:r>
              <a:rPr sz="2400" dirty="0">
                <a:solidFill>
                  <a:srgbClr val="3E3E3E"/>
                </a:solidFill>
              </a:rPr>
              <a:t>還元系にな</a:t>
            </a:r>
            <a:r>
              <a:rPr sz="2400" dirty="0">
                <a:solidFill>
                  <a:srgbClr val="4F4F4F"/>
                </a:solidFill>
              </a:rPr>
              <a:t>る</a:t>
            </a:r>
            <a:r>
              <a:rPr sz="2400" spc="-50" dirty="0">
                <a:solidFill>
                  <a:srgbClr val="3E3E3E"/>
                </a:solidFill>
              </a:rPr>
              <a:t>傾</a:t>
            </a:r>
            <a:r>
              <a:rPr sz="2400" spc="-20" dirty="0">
                <a:solidFill>
                  <a:srgbClr val="3E3E3E"/>
                </a:solidFill>
              </a:rPr>
              <a:t>向がありま </a:t>
            </a:r>
            <a:r>
              <a:rPr sz="2400" spc="-35" dirty="0">
                <a:solidFill>
                  <a:srgbClr val="4F4F4F"/>
                </a:solidFill>
              </a:rPr>
              <a:t>す</a:t>
            </a:r>
            <a:r>
              <a:rPr sz="2400" spc="-50" dirty="0">
                <a:solidFill>
                  <a:srgbClr val="3E3E3E"/>
                </a:solidFill>
              </a:rPr>
              <a:t>。</a:t>
            </a:r>
            <a:endParaRPr sz="2400"/>
          </a:p>
          <a:p>
            <a:pPr marL="12700" marR="5080" algn="just">
              <a:lnSpc>
                <a:spcPct val="96600"/>
              </a:lnSpc>
              <a:spcBef>
                <a:spcPts val="250"/>
              </a:spcBef>
            </a:pPr>
            <a:r>
              <a:rPr sz="2400" spc="100" dirty="0">
                <a:solidFill>
                  <a:srgbClr val="3E3E3E"/>
                </a:solidFill>
              </a:rPr>
              <a:t>例</a:t>
            </a:r>
            <a:r>
              <a:rPr sz="2400" spc="95" dirty="0">
                <a:solidFill>
                  <a:srgbClr val="4F4F4F"/>
                </a:solidFill>
              </a:rPr>
              <a:t>え</a:t>
            </a:r>
            <a:r>
              <a:rPr sz="2400" spc="100" dirty="0">
                <a:solidFill>
                  <a:srgbClr val="3E3E3E"/>
                </a:solidFill>
              </a:rPr>
              <a:t>ば消</a:t>
            </a:r>
            <a:r>
              <a:rPr sz="2400" spc="90" dirty="0">
                <a:solidFill>
                  <a:srgbClr val="4F4F4F"/>
                </a:solidFill>
              </a:rPr>
              <a:t>化器</a:t>
            </a:r>
            <a:r>
              <a:rPr sz="2400" spc="100" dirty="0">
                <a:solidFill>
                  <a:srgbClr val="3E3E3E"/>
                </a:solidFill>
              </a:rPr>
              <a:t>系</a:t>
            </a:r>
            <a:r>
              <a:rPr sz="2400" spc="80" dirty="0">
                <a:solidFill>
                  <a:srgbClr val="4F4F4F"/>
                </a:solidFill>
              </a:rPr>
              <a:t>を見ます</a:t>
            </a:r>
            <a:r>
              <a:rPr sz="2400" spc="125" dirty="0">
                <a:solidFill>
                  <a:srgbClr val="3E3E3E"/>
                </a:solidFill>
              </a:rPr>
              <a:t>と</a:t>
            </a:r>
            <a:r>
              <a:rPr sz="2400" spc="75" dirty="0">
                <a:solidFill>
                  <a:srgbClr val="4F4F4F"/>
                </a:solidFill>
              </a:rPr>
              <a:t>、</a:t>
            </a:r>
            <a:r>
              <a:rPr sz="2400" spc="100" dirty="0">
                <a:solidFill>
                  <a:srgbClr val="3E3E3E"/>
                </a:solidFill>
              </a:rPr>
              <a:t>胃</a:t>
            </a:r>
            <a:r>
              <a:rPr sz="2400" spc="75" dirty="0">
                <a:solidFill>
                  <a:srgbClr val="4F4F4F"/>
                </a:solidFill>
              </a:rPr>
              <a:t>よりも</a:t>
            </a:r>
            <a:r>
              <a:rPr sz="2400" spc="100" dirty="0">
                <a:solidFill>
                  <a:srgbClr val="3E3E3E"/>
                </a:solidFill>
              </a:rPr>
              <a:t>十人</a:t>
            </a:r>
            <a:r>
              <a:rPr sz="2400" spc="90" dirty="0">
                <a:solidFill>
                  <a:srgbClr val="4F4F4F"/>
                </a:solidFill>
              </a:rPr>
              <a:t>十</a:t>
            </a:r>
            <a:r>
              <a:rPr sz="2400" spc="114" dirty="0">
                <a:solidFill>
                  <a:srgbClr val="3E3E3E"/>
                </a:solidFill>
              </a:rPr>
              <a:t>色</a:t>
            </a:r>
            <a:r>
              <a:rPr sz="2400" spc="20" dirty="0">
                <a:solidFill>
                  <a:srgbClr val="4F4F4F"/>
                </a:solidFill>
              </a:rPr>
              <a:t>、小</a:t>
            </a:r>
            <a:r>
              <a:rPr sz="2400" spc="-10" dirty="0">
                <a:solidFill>
                  <a:srgbClr val="3E3E3E"/>
                </a:solidFill>
              </a:rPr>
              <a:t>腸、 大腸と内部に行くほど酸化還元電位の値は低</a:t>
            </a:r>
            <a:r>
              <a:rPr sz="2400" spc="-50" dirty="0">
                <a:solidFill>
                  <a:srgbClr val="4F4F4F"/>
                </a:solidFill>
              </a:rPr>
              <a:t>く</a:t>
            </a:r>
            <a:r>
              <a:rPr sz="2400" dirty="0">
                <a:solidFill>
                  <a:srgbClr val="3E3E3E"/>
                </a:solidFill>
              </a:rPr>
              <a:t>な</a:t>
            </a:r>
            <a:r>
              <a:rPr sz="2400" dirty="0">
                <a:solidFill>
                  <a:srgbClr val="4F4F4F"/>
                </a:solidFill>
              </a:rPr>
              <a:t>っ</a:t>
            </a:r>
            <a:r>
              <a:rPr sz="2400" spc="-25" dirty="0">
                <a:solidFill>
                  <a:srgbClr val="3E3E3E"/>
                </a:solidFill>
              </a:rPr>
              <a:t>ていま</a:t>
            </a:r>
            <a:r>
              <a:rPr sz="2400" spc="-35" dirty="0">
                <a:solidFill>
                  <a:srgbClr val="4F4F4F"/>
                </a:solidFill>
              </a:rPr>
              <a:t>す</a:t>
            </a:r>
            <a:r>
              <a:rPr sz="2400" spc="-50" dirty="0">
                <a:solidFill>
                  <a:srgbClr val="3E3E3E"/>
                </a:solidFill>
              </a:rPr>
              <a:t>。</a:t>
            </a:r>
            <a:endParaRPr sz="2400"/>
          </a:p>
        </p:txBody>
      </p:sp>
      <p:sp>
        <p:nvSpPr>
          <p:cNvPr id="4" name="object 4"/>
          <p:cNvSpPr txBox="1"/>
          <p:nvPr/>
        </p:nvSpPr>
        <p:spPr>
          <a:xfrm>
            <a:off x="609600" y="3686352"/>
            <a:ext cx="6766559" cy="1470025"/>
          </a:xfrm>
          <a:prstGeom prst="rect">
            <a:avLst/>
          </a:prstGeom>
        </p:spPr>
        <p:txBody>
          <a:bodyPr vert="horz" wrap="square" lIns="0" tIns="18415" rIns="0" bIns="0" rtlCol="0">
            <a:spAutoFit/>
          </a:bodyPr>
          <a:lstStyle/>
          <a:p>
            <a:pPr marL="12700" marR="5080" algn="just">
              <a:lnSpc>
                <a:spcPct val="98300"/>
              </a:lnSpc>
              <a:spcBef>
                <a:spcPts val="145"/>
              </a:spcBef>
            </a:pPr>
            <a:r>
              <a:rPr sz="2400" spc="50" dirty="0">
                <a:solidFill>
                  <a:srgbClr val="3E3E3E"/>
                </a:solidFill>
                <a:latin typeface="MS PGothic"/>
                <a:cs typeface="MS PGothic"/>
              </a:rPr>
              <a:t>私</a:t>
            </a:r>
            <a:r>
              <a:rPr sz="2400" dirty="0">
                <a:solidFill>
                  <a:srgbClr val="4F4F4F"/>
                </a:solidFill>
                <a:latin typeface="MS PGothic"/>
                <a:cs typeface="MS PGothic"/>
              </a:rPr>
              <a:t>た</a:t>
            </a:r>
            <a:r>
              <a:rPr sz="2400" spc="25" dirty="0">
                <a:solidFill>
                  <a:srgbClr val="3E3E3E"/>
                </a:solidFill>
                <a:latin typeface="MS PGothic"/>
                <a:cs typeface="MS PGothic"/>
              </a:rPr>
              <a:t>ちの皮膚も還元系</a:t>
            </a:r>
            <a:r>
              <a:rPr sz="2400" spc="20" dirty="0">
                <a:solidFill>
                  <a:srgbClr val="4F4F4F"/>
                </a:solidFill>
                <a:latin typeface="MS PGothic"/>
                <a:cs typeface="MS PGothic"/>
              </a:rPr>
              <a:t>であり</a:t>
            </a:r>
            <a:r>
              <a:rPr sz="2400" spc="5" dirty="0">
                <a:solidFill>
                  <a:srgbClr val="3E3E3E"/>
                </a:solidFill>
                <a:latin typeface="MS PGothic"/>
                <a:cs typeface="MS PGothic"/>
              </a:rPr>
              <a:t>、腸と皮膚は大変近い</a:t>
            </a:r>
            <a:r>
              <a:rPr sz="2400" spc="100" dirty="0">
                <a:solidFill>
                  <a:srgbClr val="3E3E3E"/>
                </a:solidFill>
                <a:latin typeface="MS PGothic"/>
                <a:cs typeface="MS PGothic"/>
              </a:rPr>
              <a:t>性質</a:t>
            </a:r>
            <a:r>
              <a:rPr sz="2400" spc="195" dirty="0">
                <a:solidFill>
                  <a:srgbClr val="4F4F4F"/>
                </a:solidFill>
                <a:latin typeface="MS PGothic"/>
                <a:cs typeface="MS PGothic"/>
              </a:rPr>
              <a:t>で</a:t>
            </a:r>
            <a:r>
              <a:rPr sz="2400" spc="160" dirty="0">
                <a:solidFill>
                  <a:srgbClr val="3E3E3E"/>
                </a:solidFill>
                <a:latin typeface="MS PGothic"/>
                <a:cs typeface="MS PGothic"/>
              </a:rPr>
              <a:t>あ</a:t>
            </a:r>
            <a:r>
              <a:rPr sz="2400" spc="170" dirty="0">
                <a:solidFill>
                  <a:srgbClr val="4F4F4F"/>
                </a:solidFill>
                <a:latin typeface="MS PGothic"/>
                <a:cs typeface="MS PGothic"/>
              </a:rPr>
              <a:t>る</a:t>
            </a:r>
            <a:r>
              <a:rPr sz="2400" spc="185" dirty="0">
                <a:solidFill>
                  <a:srgbClr val="3E3E3E"/>
                </a:solidFill>
                <a:latin typeface="MS PGothic"/>
                <a:cs typeface="MS PGothic"/>
              </a:rPr>
              <a:t>た</a:t>
            </a:r>
            <a:r>
              <a:rPr sz="2400" spc="180" dirty="0">
                <a:solidFill>
                  <a:srgbClr val="4F4F4F"/>
                </a:solidFill>
                <a:latin typeface="MS PGothic"/>
                <a:cs typeface="MS PGothic"/>
              </a:rPr>
              <a:t>め、皮</a:t>
            </a:r>
            <a:r>
              <a:rPr sz="2400" spc="175" dirty="0">
                <a:solidFill>
                  <a:srgbClr val="3E3E3E"/>
                </a:solidFill>
                <a:latin typeface="MS PGothic"/>
                <a:cs typeface="MS PGothic"/>
              </a:rPr>
              <a:t>膚も抗酸化</a:t>
            </a:r>
            <a:r>
              <a:rPr sz="2400" spc="200" dirty="0">
                <a:solidFill>
                  <a:srgbClr val="4F4F4F"/>
                </a:solidFill>
                <a:latin typeface="MS PGothic"/>
                <a:cs typeface="MS PGothic"/>
              </a:rPr>
              <a:t>還</a:t>
            </a:r>
            <a:r>
              <a:rPr sz="2400" spc="185" dirty="0">
                <a:solidFill>
                  <a:srgbClr val="3E3E3E"/>
                </a:solidFill>
                <a:latin typeface="MS PGothic"/>
                <a:cs typeface="MS PGothic"/>
              </a:rPr>
              <a:t>元</a:t>
            </a:r>
            <a:r>
              <a:rPr sz="2400" spc="170" dirty="0">
                <a:solidFill>
                  <a:srgbClr val="4F4F4F"/>
                </a:solidFill>
                <a:latin typeface="MS PGothic"/>
                <a:cs typeface="MS PGothic"/>
              </a:rPr>
              <a:t>ケア</a:t>
            </a:r>
            <a:r>
              <a:rPr sz="2400" spc="185" dirty="0">
                <a:solidFill>
                  <a:srgbClr val="3E3E3E"/>
                </a:solidFill>
                <a:latin typeface="MS PGothic"/>
                <a:cs typeface="MS PGothic"/>
              </a:rPr>
              <a:t>【低</a:t>
            </a:r>
            <a:r>
              <a:rPr sz="2400" spc="175" dirty="0">
                <a:solidFill>
                  <a:srgbClr val="4F4F4F"/>
                </a:solidFill>
                <a:latin typeface="MS PGothic"/>
                <a:cs typeface="MS PGothic"/>
              </a:rPr>
              <a:t>電位</a:t>
            </a:r>
            <a:r>
              <a:rPr sz="2400" spc="150" dirty="0">
                <a:solidFill>
                  <a:srgbClr val="3E3E3E"/>
                </a:solidFill>
                <a:latin typeface="MS PGothic"/>
                <a:cs typeface="MS PGothic"/>
              </a:rPr>
              <a:t>還元美容法】</a:t>
            </a:r>
            <a:r>
              <a:rPr sz="2400" spc="125" dirty="0">
                <a:solidFill>
                  <a:srgbClr val="4F4F4F"/>
                </a:solidFill>
                <a:latin typeface="MS PGothic"/>
                <a:cs typeface="MS PGothic"/>
              </a:rPr>
              <a:t>にて</a:t>
            </a:r>
            <a:r>
              <a:rPr sz="2400" spc="120" dirty="0">
                <a:solidFill>
                  <a:srgbClr val="3E3E3E"/>
                </a:solidFill>
                <a:latin typeface="MS PGothic"/>
                <a:cs typeface="MS PGothic"/>
              </a:rPr>
              <a:t>還元系</a:t>
            </a:r>
            <a:r>
              <a:rPr sz="2400" spc="100" dirty="0">
                <a:solidFill>
                  <a:srgbClr val="4F4F4F"/>
                </a:solidFill>
                <a:latin typeface="MS PGothic"/>
                <a:cs typeface="MS PGothic"/>
              </a:rPr>
              <a:t>に</a:t>
            </a:r>
            <a:r>
              <a:rPr sz="2400" spc="120" dirty="0">
                <a:solidFill>
                  <a:srgbClr val="3E3E3E"/>
                </a:solidFill>
                <a:latin typeface="MS PGothic"/>
                <a:cs typeface="MS PGothic"/>
              </a:rPr>
              <a:t>保つ事</a:t>
            </a:r>
            <a:r>
              <a:rPr sz="2400" spc="125" dirty="0">
                <a:solidFill>
                  <a:srgbClr val="4F4F4F"/>
                </a:solidFill>
                <a:latin typeface="MS PGothic"/>
                <a:cs typeface="MS PGothic"/>
              </a:rPr>
              <a:t>で</a:t>
            </a:r>
            <a:r>
              <a:rPr sz="2400" spc="114" dirty="0">
                <a:solidFill>
                  <a:srgbClr val="3E3E3E"/>
                </a:solidFill>
                <a:latin typeface="MS PGothic"/>
                <a:cs typeface="MS PGothic"/>
              </a:rPr>
              <a:t>美容と健康</a:t>
            </a:r>
            <a:r>
              <a:rPr sz="2400" spc="-50" dirty="0">
                <a:solidFill>
                  <a:srgbClr val="4F4F4F"/>
                </a:solidFill>
                <a:latin typeface="MS PGothic"/>
                <a:cs typeface="MS PGothic"/>
              </a:rPr>
              <a:t>に</a:t>
            </a:r>
            <a:r>
              <a:rPr sz="2400" spc="-20" dirty="0">
                <a:solidFill>
                  <a:srgbClr val="3E3E3E"/>
                </a:solidFill>
                <a:latin typeface="MS PGothic"/>
                <a:cs typeface="MS PGothic"/>
              </a:rPr>
              <a:t>役立つと考えら れます。</a:t>
            </a:r>
            <a:endParaRPr sz="2400">
              <a:latin typeface="MS PGothic"/>
              <a:cs typeface="MS PGothic"/>
            </a:endParaRPr>
          </a:p>
        </p:txBody>
      </p:sp>
      <p:pic>
        <p:nvPicPr>
          <p:cNvPr id="5" name="object 5"/>
          <p:cNvPicPr/>
          <p:nvPr/>
        </p:nvPicPr>
        <p:blipFill>
          <a:blip r:embed="rId2" cstate="print"/>
          <a:stretch>
            <a:fillRect/>
          </a:stretch>
        </p:blipFill>
        <p:spPr>
          <a:xfrm>
            <a:off x="6170676" y="1435609"/>
            <a:ext cx="6019938" cy="54223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DE6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1114</Words>
  <Application>Microsoft Macintosh PowerPoint</Application>
  <PresentationFormat>ユーザー設定</PresentationFormat>
  <Paragraphs>116</Paragraphs>
  <Slides>11</Slides>
  <Notes>0</Notes>
  <HiddenSlides>0</HiddenSlides>
  <MMClips>0</MMClips>
  <ScaleCrop>false</ScaleCrop>
  <HeadingPairs>
    <vt:vector size="4" baseType="variant">
      <vt:variant>
        <vt:lpstr>テーマ</vt:lpstr>
      </vt:variant>
      <vt:variant>
        <vt:i4>1</vt:i4>
      </vt:variant>
      <vt:variant>
        <vt:lpstr>スライド タイトル</vt:lpstr>
      </vt:variant>
      <vt:variant>
        <vt:i4>11</vt:i4>
      </vt:variant>
    </vt:vector>
  </HeadingPairs>
  <TitlesOfParts>
    <vt:vector size="12" baseType="lpstr">
      <vt:lpstr>Office Theme</vt:lpstr>
      <vt:lpstr>低電位還元美容法コスメ&amp;エステ</vt:lpstr>
      <vt:lpstr>還元美肌サロン</vt:lpstr>
      <vt:lpstr>パートナープログラムの加盟金は０円です。</vt:lpstr>
      <vt:lpstr>サロンに何が必要か？</vt:lpstr>
      <vt:lpstr>水光 低電位還元プラズマ</vt:lpstr>
      <vt:lpstr>リガメェント低電位還元美容法のコンセプトは還元です。</vt:lpstr>
      <vt:lpstr>人間も植物も水も、全ての物質は原子の集合体です。原子を構成原子核が持つプラスの値と、その周りを飛び回っているマイナス電子の数が等しい状態を維持できれば良い状態といえます。</vt:lpstr>
      <vt:lpstr>PowerPoint プレゼンテーション</vt:lpstr>
      <vt:lpstr>酸化還元電位は空気中の酸素と大きく関係があるので、 私たちの体も内部にいくほど還元系になる傾向がありま す。 例えば消化器系を見ますと、胃よりも十人十色、小腸、 大腸と内部に行くほど酸化還元電位の値は低くなっています。</vt:lpstr>
      <vt:lpstr>弊社では独自開発のマイナス電子リッチな 酸化還元電位の低い美容化粧水 【低電位還元パウダートナーH】</vt:lpstr>
      <vt:lpstr>お問い合わせ トータル還元美サロン GrowBranch Pty Ltd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低電位還元美容法コスメ&amp;エステ</dc:title>
  <cp:lastModifiedBy>齋藤 大祐</cp:lastModifiedBy>
  <cp:revision>1</cp:revision>
  <dcterms:created xsi:type="dcterms:W3CDTF">2024-04-19T00:38:44Z</dcterms:created>
  <dcterms:modified xsi:type="dcterms:W3CDTF">2024-04-19T07:41:15Z</dcterms:modified>
</cp:coreProperties>
</file>